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7" r:id="rId2"/>
    <p:sldId id="256" r:id="rId3"/>
    <p:sldId id="281" r:id="rId4"/>
    <p:sldId id="282" r:id="rId5"/>
    <p:sldId id="291" r:id="rId6"/>
    <p:sldId id="307" r:id="rId7"/>
    <p:sldId id="305" r:id="rId8"/>
    <p:sldId id="306" r:id="rId9"/>
    <p:sldId id="308" r:id="rId10"/>
    <p:sldId id="309" r:id="rId11"/>
    <p:sldId id="310" r:id="rId12"/>
    <p:sldId id="311" r:id="rId13"/>
    <p:sldId id="284" r:id="rId14"/>
    <p:sldId id="293" r:id="rId15"/>
    <p:sldId id="295" r:id="rId16"/>
    <p:sldId id="287" r:id="rId17"/>
    <p:sldId id="283" r:id="rId18"/>
    <p:sldId id="294" r:id="rId19"/>
    <p:sldId id="285" r:id="rId20"/>
    <p:sldId id="297" r:id="rId21"/>
    <p:sldId id="288" r:id="rId22"/>
    <p:sldId id="289" r:id="rId23"/>
    <p:sldId id="290" r:id="rId24"/>
    <p:sldId id="296" r:id="rId25"/>
    <p:sldId id="302" r:id="rId26"/>
    <p:sldId id="259" r:id="rId27"/>
    <p:sldId id="298" r:id="rId28"/>
    <p:sldId id="260" r:id="rId29"/>
    <p:sldId id="301" r:id="rId30"/>
    <p:sldId id="303" r:id="rId31"/>
    <p:sldId id="299" r:id="rId32"/>
    <p:sldId id="300" r:id="rId33"/>
    <p:sldId id="304" r:id="rId34"/>
    <p:sldId id="261" r:id="rId35"/>
    <p:sldId id="263" r:id="rId36"/>
    <p:sldId id="258" r:id="rId37"/>
    <p:sldId id="264" r:id="rId38"/>
    <p:sldId id="265" r:id="rId39"/>
    <p:sldId id="2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tevenson" initials="LS" lastIdx="1" clrIdx="0">
    <p:extLst>
      <p:ext uri="{19B8F6BF-5375-455C-9EA6-DF929625EA0E}">
        <p15:presenceInfo xmlns:p15="http://schemas.microsoft.com/office/powerpoint/2012/main" userId="S::nls183@newcastle.ac.uk::33acfa07-1fe1-496b-867a-8bfc92b37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26" autoAdjust="0"/>
  </p:normalViewPr>
  <p:slideViewPr>
    <p:cSldViewPr snapToGrid="0">
      <p:cViewPr varScale="1">
        <p:scale>
          <a:sx n="48" d="100"/>
          <a:sy n="48" d="100"/>
        </p:scale>
        <p:origin x="5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B5E76-2840-411F-B394-C0FF76EAB673}" type="datetimeFigureOut">
              <a:rPr lang="en-GB" smtClean="0"/>
              <a:t>18/03/2022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3838-00C4-4B94-B455-6768F84218BE}" type="slidenum">
              <a:rPr lang="en-GB" smtClean="0"/>
              <a:t>‹#›</a:t>
            </a:fld>
            <a:endParaRPr lang="en-GB"/>
          </a:p>
        </p:txBody>
      </p:sp>
    </p:spTree>
    <p:extLst>
      <p:ext uri="{BB962C8B-B14F-4D97-AF65-F5344CB8AC3E}">
        <p14:creationId xmlns:p14="http://schemas.microsoft.com/office/powerpoint/2010/main" val="305088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9</a:t>
            </a:fld>
            <a:endParaRPr lang="en-GB"/>
          </a:p>
        </p:txBody>
      </p:sp>
    </p:spTree>
    <p:extLst>
      <p:ext uri="{BB962C8B-B14F-4D97-AF65-F5344CB8AC3E}">
        <p14:creationId xmlns:p14="http://schemas.microsoft.com/office/powerpoint/2010/main" val="321634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25</a:t>
            </a:fld>
            <a:endParaRPr lang="en-GB"/>
          </a:p>
        </p:txBody>
      </p:sp>
    </p:spTree>
    <p:extLst>
      <p:ext uri="{BB962C8B-B14F-4D97-AF65-F5344CB8AC3E}">
        <p14:creationId xmlns:p14="http://schemas.microsoft.com/office/powerpoint/2010/main" val="284276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enjoyment we may want to include content and relaxed ‘ watching </a:t>
            </a:r>
            <a:r>
              <a:rPr lang="en-GB" dirty="0" err="1"/>
              <a:t>tv</a:t>
            </a:r>
            <a:r>
              <a:rPr lang="en-GB" dirty="0"/>
              <a:t>’ or sitting quietly</a:t>
            </a:r>
            <a:r>
              <a:rPr lang="en-GB" baseline="0" dirty="0"/>
              <a:t> with a loved one on an evening, where we are switched off from our drive system</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26</a:t>
            </a:fld>
            <a:endParaRPr lang="en-GB"/>
          </a:p>
        </p:txBody>
      </p:sp>
    </p:spTree>
    <p:extLst>
      <p:ext uri="{BB962C8B-B14F-4D97-AF65-F5344CB8AC3E}">
        <p14:creationId xmlns:p14="http://schemas.microsoft.com/office/powerpoint/2010/main" val="210863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back to group – if you were doing more things which were important to you,</a:t>
            </a:r>
            <a:r>
              <a:rPr lang="en-GB" baseline="0" dirty="0"/>
              <a:t> how do you think you would feel on a whole?</a:t>
            </a:r>
          </a:p>
          <a:p>
            <a:r>
              <a:rPr lang="en-GB" baseline="0" dirty="0"/>
              <a:t>Are these things a wider range than what you came in today with? </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28</a:t>
            </a:fld>
            <a:endParaRPr lang="en-GB"/>
          </a:p>
        </p:txBody>
      </p:sp>
    </p:spTree>
    <p:extLst>
      <p:ext uri="{BB962C8B-B14F-4D97-AF65-F5344CB8AC3E}">
        <p14:creationId xmlns:p14="http://schemas.microsoft.com/office/powerpoint/2010/main" val="223856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back to group – if you were doing more things which were important to you,</a:t>
            </a:r>
            <a:r>
              <a:rPr lang="en-GB" baseline="0" dirty="0"/>
              <a:t> how do you think you would feel on a whole?</a:t>
            </a:r>
          </a:p>
          <a:p>
            <a:r>
              <a:rPr lang="en-GB" baseline="0" dirty="0"/>
              <a:t>Are these things a wider range than what you came in today with? </a:t>
            </a:r>
          </a:p>
          <a:p>
            <a:endParaRPr lang="en-GB" baseline="0" dirty="0"/>
          </a:p>
          <a:p>
            <a:r>
              <a:rPr lang="en-GB" baseline="0" dirty="0"/>
              <a:t>Might be worth saying that some values require behaviour you haven’t done yet – sick of drinking with your housemates? </a:t>
            </a:r>
            <a:r>
              <a:rPr lang="en-GB" baseline="0" dirty="0" err="1"/>
              <a:t>Whats</a:t>
            </a:r>
            <a:r>
              <a:rPr lang="en-GB" baseline="0" dirty="0"/>
              <a:t> on offer? May need to look at clubs nearby, a </a:t>
            </a:r>
            <a:r>
              <a:rPr lang="en-GB" baseline="0" dirty="0" err="1"/>
              <a:t>bootcamp</a:t>
            </a:r>
            <a:r>
              <a:rPr lang="en-GB" baseline="0" dirty="0"/>
              <a:t> or a book club or a study group – SU website</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29</a:t>
            </a:fld>
            <a:endParaRPr lang="en-GB"/>
          </a:p>
        </p:txBody>
      </p:sp>
    </p:spTree>
    <p:extLst>
      <p:ext uri="{BB962C8B-B14F-4D97-AF65-F5344CB8AC3E}">
        <p14:creationId xmlns:p14="http://schemas.microsoft.com/office/powerpoint/2010/main" val="78247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back to group – if you were doing more things which were important to you,</a:t>
            </a:r>
            <a:r>
              <a:rPr lang="en-GB" baseline="0" dirty="0"/>
              <a:t> how do you think you would feel on a whole?</a:t>
            </a:r>
          </a:p>
          <a:p>
            <a:r>
              <a:rPr lang="en-GB" baseline="0" dirty="0"/>
              <a:t>Are these things a wider range than what you came in today with? </a:t>
            </a:r>
          </a:p>
          <a:p>
            <a:endParaRPr lang="en-GB" baseline="0" dirty="0"/>
          </a:p>
          <a:p>
            <a:r>
              <a:rPr lang="en-GB" baseline="0" dirty="0"/>
              <a:t>Might be worth saying that some values require behaviour you haven’t done yet – sick of drinking with your housemates? </a:t>
            </a:r>
            <a:r>
              <a:rPr lang="en-GB" baseline="0" dirty="0" err="1"/>
              <a:t>Whats</a:t>
            </a:r>
            <a:r>
              <a:rPr lang="en-GB" baseline="0" dirty="0"/>
              <a:t> on offer? May need to look at clubs nearby, a </a:t>
            </a:r>
            <a:r>
              <a:rPr lang="en-GB" baseline="0" dirty="0" err="1"/>
              <a:t>bootcamp</a:t>
            </a:r>
            <a:r>
              <a:rPr lang="en-GB" baseline="0" dirty="0"/>
              <a:t> or a book club or a study group – SU website</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30</a:t>
            </a:fld>
            <a:endParaRPr lang="en-GB"/>
          </a:p>
        </p:txBody>
      </p:sp>
    </p:spTree>
    <p:extLst>
      <p:ext uri="{BB962C8B-B14F-4D97-AF65-F5344CB8AC3E}">
        <p14:creationId xmlns:p14="http://schemas.microsoft.com/office/powerpoint/2010/main" val="2355144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goals being realistic – want to live within each, and </a:t>
            </a:r>
            <a:r>
              <a:rPr lang="en-GB" dirty="0" err="1"/>
              <a:t>whats</a:t>
            </a:r>
            <a:r>
              <a:rPr lang="en-GB" dirty="0"/>
              <a:t> important to you</a:t>
            </a:r>
          </a:p>
        </p:txBody>
      </p:sp>
      <p:sp>
        <p:nvSpPr>
          <p:cNvPr id="4" name="Slide Number Placeholder 3"/>
          <p:cNvSpPr>
            <a:spLocks noGrp="1"/>
          </p:cNvSpPr>
          <p:nvPr>
            <p:ph type="sldNum" sz="quarter" idx="10"/>
          </p:nvPr>
        </p:nvSpPr>
        <p:spPr/>
        <p:txBody>
          <a:bodyPr/>
          <a:lstStyle/>
          <a:p>
            <a:fld id="{82853838-00C4-4B94-B455-6768F84218BE}" type="slidenum">
              <a:rPr lang="en-GB" smtClean="0"/>
              <a:t>31</a:t>
            </a:fld>
            <a:endParaRPr lang="en-GB"/>
          </a:p>
        </p:txBody>
      </p:sp>
    </p:spTree>
    <p:extLst>
      <p:ext uri="{BB962C8B-B14F-4D97-AF65-F5344CB8AC3E}">
        <p14:creationId xmlns:p14="http://schemas.microsoft.com/office/powerpoint/2010/main" val="265143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32</a:t>
            </a:fld>
            <a:endParaRPr lang="en-GB"/>
          </a:p>
        </p:txBody>
      </p:sp>
    </p:spTree>
    <p:extLst>
      <p:ext uri="{BB962C8B-B14F-4D97-AF65-F5344CB8AC3E}">
        <p14:creationId xmlns:p14="http://schemas.microsoft.com/office/powerpoint/2010/main" val="197117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33</a:t>
            </a:fld>
            <a:endParaRPr lang="en-GB"/>
          </a:p>
        </p:txBody>
      </p:sp>
    </p:spTree>
    <p:extLst>
      <p:ext uri="{BB962C8B-B14F-4D97-AF65-F5344CB8AC3E}">
        <p14:creationId xmlns:p14="http://schemas.microsoft.com/office/powerpoint/2010/main" val="6197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90B305-BC72-4EA7-9586-83C3F47423FD}" type="slidenum">
              <a:rPr lang="en-GB" smtClean="0"/>
              <a:t>12</a:t>
            </a:fld>
            <a:endParaRPr lang="en-GB" dirty="0"/>
          </a:p>
        </p:txBody>
      </p:sp>
    </p:spTree>
    <p:extLst>
      <p:ext uri="{BB962C8B-B14F-4D97-AF65-F5344CB8AC3E}">
        <p14:creationId xmlns:p14="http://schemas.microsoft.com/office/powerpoint/2010/main" val="194582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Out of interest…</a:t>
            </a:r>
          </a:p>
          <a:p>
            <a:pPr marL="285750" indent="-285750">
              <a:buFont typeface="Arial" panose="020B0604020202020204" pitchFamily="34" charset="0"/>
              <a:buChar char="•"/>
            </a:pPr>
            <a:r>
              <a:rPr lang="en-GB" sz="1200" dirty="0"/>
              <a:t>Who has ever stopped and specifically evaluated what is important to them, and what they value in their lives?</a:t>
            </a:r>
          </a:p>
          <a:p>
            <a:pPr marL="285750" indent="-285750">
              <a:buFont typeface="Arial" panose="020B0604020202020204" pitchFamily="34" charset="0"/>
              <a:buChar char="•"/>
            </a:pPr>
            <a:r>
              <a:rPr lang="en-GB" sz="1200" dirty="0"/>
              <a:t>If so, how specified is this?</a:t>
            </a:r>
          </a:p>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16</a:t>
            </a:fld>
            <a:endParaRPr lang="en-GB"/>
          </a:p>
        </p:txBody>
      </p:sp>
    </p:spTree>
    <p:extLst>
      <p:ext uri="{BB962C8B-B14F-4D97-AF65-F5344CB8AC3E}">
        <p14:creationId xmlns:p14="http://schemas.microsoft.com/office/powerpoint/2010/main" val="59080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19</a:t>
            </a:fld>
            <a:endParaRPr lang="en-GB"/>
          </a:p>
        </p:txBody>
      </p:sp>
    </p:spTree>
    <p:extLst>
      <p:ext uri="{BB962C8B-B14F-4D97-AF65-F5344CB8AC3E}">
        <p14:creationId xmlns:p14="http://schemas.microsoft.com/office/powerpoint/2010/main" val="235431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stressed…</a:t>
            </a:r>
          </a:p>
          <a:p>
            <a:endParaRPr lang="en-GB" dirty="0"/>
          </a:p>
          <a:p>
            <a:r>
              <a:rPr lang="en-GB" dirty="0"/>
              <a:t>The more we miss</a:t>
            </a:r>
            <a:r>
              <a:rPr lang="en-GB" baseline="0" dirty="0"/>
              <a:t> our values… the worse we feel</a:t>
            </a:r>
          </a:p>
          <a:p>
            <a:endParaRPr lang="en-GB" baseline="0" dirty="0"/>
          </a:p>
          <a:p>
            <a:r>
              <a:rPr lang="en-GB" baseline="0" dirty="0"/>
              <a:t>Who can relate?</a:t>
            </a:r>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20</a:t>
            </a:fld>
            <a:endParaRPr lang="en-GB"/>
          </a:p>
        </p:txBody>
      </p:sp>
    </p:spTree>
    <p:extLst>
      <p:ext uri="{BB962C8B-B14F-4D97-AF65-F5344CB8AC3E}">
        <p14:creationId xmlns:p14="http://schemas.microsoft.com/office/powerpoint/2010/main" val="259595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Interactive – what</a:t>
            </a:r>
            <a:r>
              <a:rPr lang="en-GB" baseline="0" dirty="0"/>
              <a:t> kind of things fit these areas</a:t>
            </a:r>
          </a:p>
          <a:p>
            <a:endParaRPr lang="en-GB" baseline="0" dirty="0"/>
          </a:p>
          <a:p>
            <a:r>
              <a:rPr lang="en-GB" baseline="0" dirty="0" err="1"/>
              <a:t>Generraly</a:t>
            </a:r>
            <a:r>
              <a:rPr lang="en-GB" baseline="0" dirty="0"/>
              <a:t> we think of our lives in these four areas</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21</a:t>
            </a:fld>
            <a:endParaRPr lang="en-GB"/>
          </a:p>
        </p:txBody>
      </p:sp>
    </p:spTree>
    <p:extLst>
      <p:ext uri="{BB962C8B-B14F-4D97-AF65-F5344CB8AC3E}">
        <p14:creationId xmlns:p14="http://schemas.microsoft.com/office/powerpoint/2010/main" val="277340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for as much balance in terms of ‘living within’ </a:t>
            </a:r>
          </a:p>
          <a:p>
            <a:endParaRPr lang="en-GB" dirty="0"/>
          </a:p>
          <a:p>
            <a:r>
              <a:rPr lang="en-GB" dirty="0"/>
              <a:t>Consider the consequences of living too much within</a:t>
            </a:r>
            <a:r>
              <a:rPr lang="en-GB" baseline="0" dirty="0"/>
              <a:t> one area, and dismissing other values</a:t>
            </a:r>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22</a:t>
            </a:fld>
            <a:endParaRPr lang="en-GB"/>
          </a:p>
        </p:txBody>
      </p:sp>
    </p:spTree>
    <p:extLst>
      <p:ext uri="{BB962C8B-B14F-4D97-AF65-F5344CB8AC3E}">
        <p14:creationId xmlns:p14="http://schemas.microsoft.com/office/powerpoint/2010/main" val="227483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23</a:t>
            </a:fld>
            <a:endParaRPr lang="en-GB"/>
          </a:p>
        </p:txBody>
      </p:sp>
    </p:spTree>
    <p:extLst>
      <p:ext uri="{BB962C8B-B14F-4D97-AF65-F5344CB8AC3E}">
        <p14:creationId xmlns:p14="http://schemas.microsoft.com/office/powerpoint/2010/main" val="218585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3838-00C4-4B94-B455-6768F84218BE}" type="slidenum">
              <a:rPr lang="en-GB" smtClean="0"/>
              <a:t>24</a:t>
            </a:fld>
            <a:endParaRPr lang="en-GB"/>
          </a:p>
        </p:txBody>
      </p:sp>
    </p:spTree>
    <p:extLst>
      <p:ext uri="{BB962C8B-B14F-4D97-AF65-F5344CB8AC3E}">
        <p14:creationId xmlns:p14="http://schemas.microsoft.com/office/powerpoint/2010/main" val="342949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9F10-CF0A-4E5A-9D45-5E33EE09EA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3F357B-DD76-4198-BA8B-4C514FCB8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65DB78-26CF-410E-876C-E69855234FDF}"/>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1D378C8B-BEF9-4618-B27A-1CBCCDE91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8933E-F3FE-4D21-BE9E-8EAA39E1DCD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104317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96D1-C816-4E25-B25C-5542C4B618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E1E17-1A1A-4087-917C-C7E2B8E34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1BAD2-BD38-4A78-8F2B-101D2851652E}"/>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36965C10-6153-452F-AA4C-8CF31816C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336FE-BFF2-401A-B5C2-A268B2A2E718}"/>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294494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4DC8F-DA1C-4F33-8D77-D4855A81C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270DB-D3E3-4A74-AF6E-243E0AECA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391E44-D7F7-49CC-B0C6-C646138139C2}"/>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59662B84-F31E-4401-8132-857A0953A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CEF696-E0DD-4DE8-85AC-DE12A8CDA099}"/>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9512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27E6-0DF7-4513-A976-208EAAD07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BBAFD5-3553-48D7-BF74-6061C18F3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BACB1-3F99-4F1A-9903-3B9D88C888F8}"/>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BE00BACE-B214-4184-A8F1-5C1D46D1F0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F7937-93FD-41F6-9191-679464C8035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8593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5D25-6B72-4EBE-9832-02946FB67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DAA245-98D6-4311-9BB8-AE4BBE66A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553E3-B49F-4133-A09E-653A4F5EDB0B}"/>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3EDFFB80-8707-4593-B30A-E9FAED0CC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D8F87-7E75-49BF-B4E5-36C2BA73F8CE}"/>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21837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C880-0ED2-4775-8204-4A6815B8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759DF-2986-4EC3-A226-90F32DA1B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53D8B-634F-4566-A7D6-A7FFA6BB9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C1C52-500B-4EB3-B488-436E955F4ED8}"/>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6" name="Footer Placeholder 5">
            <a:extLst>
              <a:ext uri="{FF2B5EF4-FFF2-40B4-BE49-F238E27FC236}">
                <a16:creationId xmlns:a16="http://schemas.microsoft.com/office/drawing/2014/main" id="{14BDD32E-B0B6-49D6-A1BC-6BB481BB9E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36231-1E5D-4693-87D2-4828E393F2D8}"/>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49644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0BFD-0FC1-4095-B093-A1B48AD30E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1CB5D-AA47-4537-BF03-4056FEB39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DFE8C-2FED-4992-8DB2-5EC67B0E94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494D1F-43FD-4F17-9966-FDB1BEEA6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5DFBA-B108-43EF-B804-66011B3DD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2A6D3F-E18D-46BD-A999-E835EEEC8C97}"/>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8" name="Footer Placeholder 7">
            <a:extLst>
              <a:ext uri="{FF2B5EF4-FFF2-40B4-BE49-F238E27FC236}">
                <a16:creationId xmlns:a16="http://schemas.microsoft.com/office/drawing/2014/main" id="{93AA1F10-1ED7-4402-BBFF-81689B0000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2BED36-5CF1-4CD5-97C6-88D602DCE82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654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96B9-9BF8-44F2-850F-431E7998D5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D6B741-CD37-4D06-88C7-79EA8C101466}"/>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4" name="Footer Placeholder 3">
            <a:extLst>
              <a:ext uri="{FF2B5EF4-FFF2-40B4-BE49-F238E27FC236}">
                <a16:creationId xmlns:a16="http://schemas.microsoft.com/office/drawing/2014/main" id="{F3A820FC-3E8B-41A4-BE6C-C2F246AAB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ED2AE4-1D38-4EB4-A0C2-E91FCA9365FE}"/>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43077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917D7-4841-4685-B544-B0649BDC0FC4}"/>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3" name="Footer Placeholder 2">
            <a:extLst>
              <a:ext uri="{FF2B5EF4-FFF2-40B4-BE49-F238E27FC236}">
                <a16:creationId xmlns:a16="http://schemas.microsoft.com/office/drawing/2014/main" id="{99761F8D-AA61-4A57-A16A-0DFEDB714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E8B7C1-9FA6-48CF-B007-1DFFD072E07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556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1B90-C0B3-48D1-AC28-8AE5F4968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768069-87EC-4AC0-ACB9-138385C8C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12E562-62C0-40B2-8135-F907BADD1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36CEC-D8AA-44BE-B29C-634DCB6ED2C8}"/>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6" name="Footer Placeholder 5">
            <a:extLst>
              <a:ext uri="{FF2B5EF4-FFF2-40B4-BE49-F238E27FC236}">
                <a16:creationId xmlns:a16="http://schemas.microsoft.com/office/drawing/2014/main" id="{630881CC-36EF-4AB7-9C79-41F339E6F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28EF9B-97D0-4387-9114-5E6AA64763CF}"/>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1215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53F1-02B7-421F-BB5B-D5F7A9504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0E94B5-D9DE-48D4-B99A-34000E440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4D3834-F9E9-446F-A80E-332C9DA9F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88556-1975-4196-BBF2-D89E2CDBC620}"/>
              </a:ext>
            </a:extLst>
          </p:cNvPr>
          <p:cNvSpPr>
            <a:spLocks noGrp="1"/>
          </p:cNvSpPr>
          <p:nvPr>
            <p:ph type="dt" sz="half" idx="10"/>
          </p:nvPr>
        </p:nvSpPr>
        <p:spPr/>
        <p:txBody>
          <a:bodyPr/>
          <a:lstStyle/>
          <a:p>
            <a:fld id="{9A9EC46B-8F6C-444E-B8A2-C16EB8304E9C}" type="datetimeFigureOut">
              <a:rPr lang="en-GB" smtClean="0"/>
              <a:t>18/03/2022</a:t>
            </a:fld>
            <a:endParaRPr lang="en-GB"/>
          </a:p>
        </p:txBody>
      </p:sp>
      <p:sp>
        <p:nvSpPr>
          <p:cNvPr id="6" name="Footer Placeholder 5">
            <a:extLst>
              <a:ext uri="{FF2B5EF4-FFF2-40B4-BE49-F238E27FC236}">
                <a16:creationId xmlns:a16="http://schemas.microsoft.com/office/drawing/2014/main" id="{2B46B8A2-2C72-4885-B17D-71D5A65F2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E9A44-E1B9-4D4D-8B30-4DE1F38E6A9F}"/>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73067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8B28B-825A-4C38-BB71-7FFB5BF2A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B0703-5006-4222-8E18-D0347922F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B2FDCA-A92B-4567-AD5D-CEDDC1916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EC46B-8F6C-444E-B8A2-C16EB8304E9C}" type="datetimeFigureOut">
              <a:rPr lang="en-GB" smtClean="0"/>
              <a:t>18/03/2022</a:t>
            </a:fld>
            <a:endParaRPr lang="en-GB"/>
          </a:p>
        </p:txBody>
      </p:sp>
      <p:sp>
        <p:nvSpPr>
          <p:cNvPr id="5" name="Footer Placeholder 4">
            <a:extLst>
              <a:ext uri="{FF2B5EF4-FFF2-40B4-BE49-F238E27FC236}">
                <a16:creationId xmlns:a16="http://schemas.microsoft.com/office/drawing/2014/main" id="{FA4FEDA4-924F-4158-AD52-A89210069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D2F284-2318-4A6C-9907-20DA88C20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651D-2EC7-4AB5-84EA-75885D1BFE61}" type="slidenum">
              <a:rPr lang="en-GB" smtClean="0"/>
              <a:t>‹#›</a:t>
            </a:fld>
            <a:endParaRPr lang="en-GB"/>
          </a:p>
        </p:txBody>
      </p:sp>
    </p:spTree>
    <p:extLst>
      <p:ext uri="{BB962C8B-B14F-4D97-AF65-F5344CB8AC3E}">
        <p14:creationId xmlns:p14="http://schemas.microsoft.com/office/powerpoint/2010/main" val="286942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etselfhelp.co.uk/values/?msclkid=4639813ba6d711ec8d3399b27df4f6c5"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lam-iapt.nhs.uk/wp-content/uploads/2021/03/1.-Introduction-to-BA-for-depression-revised-2021.pdf?msclkid=6d18976fa6d711ec9f9a00ecae92f43e"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slam-iapt.nhs.uk/wp-content/uploads/2021/03/1.-Introduction-to-BA-for-depression-revised-2021.pdf?msclkid=6d18976fa6d711ec9f9a00ecae92f43e"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anxietyhappens.com/AcceptanceCommitment/values_mall.htm?msclkid=b0cdfc16a6d711ec97b140cc94c1f1a9"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1196656" y="77177"/>
            <a:ext cx="9795638" cy="1114380"/>
          </a:xfrm>
        </p:spPr>
        <p:txBody>
          <a:bodyPr>
            <a:normAutofit/>
          </a:bodyPr>
          <a:lstStyle/>
          <a:p>
            <a:r>
              <a:rPr lang="en-GB" sz="2400" dirty="0">
                <a:solidFill>
                  <a:schemeClr val="accent1"/>
                </a:solidFill>
              </a:rPr>
              <a:t>Mind Management Skills Workshops</a:t>
            </a:r>
          </a:p>
        </p:txBody>
      </p:sp>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a:xfrm>
            <a:off x="959169" y="1191557"/>
            <a:ext cx="10270612" cy="943119"/>
          </a:xfrm>
        </p:spPr>
        <p:txBody>
          <a:bodyPr>
            <a:noAutofit/>
          </a:bodyPr>
          <a:lstStyle/>
          <a:p>
            <a:r>
              <a:rPr lang="en-GB" sz="6600" dirty="0">
                <a:solidFill>
                  <a:schemeClr val="accent1">
                    <a:lumMod val="75000"/>
                  </a:schemeClr>
                </a:solidFill>
              </a:rPr>
              <a:t>Prioritising What Matters</a:t>
            </a:r>
          </a:p>
          <a:p>
            <a:r>
              <a:rPr lang="en-GB" sz="3200" dirty="0">
                <a:solidFill>
                  <a:schemeClr val="accent1">
                    <a:lumMod val="75000"/>
                  </a:schemeClr>
                </a:solidFill>
              </a:rPr>
              <a:t>Mind Management skills to help you identify, and live within what is important to you</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81234" y="3351596"/>
            <a:ext cx="5828261" cy="2558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505" y="3596337"/>
            <a:ext cx="5828261" cy="2069032"/>
          </a:xfrm>
          <a:prstGeom prst="rect">
            <a:avLst/>
          </a:prstGeom>
        </p:spPr>
      </p:pic>
    </p:spTree>
    <p:extLst>
      <p:ext uri="{BB962C8B-B14F-4D97-AF65-F5344CB8AC3E}">
        <p14:creationId xmlns:p14="http://schemas.microsoft.com/office/powerpoint/2010/main" val="136666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928933B5-B4C8-4059-ABB7-B5FC8B44D7A6}"/>
              </a:ext>
            </a:extLst>
          </p:cNvPr>
          <p:cNvSpPr txBox="1">
            <a:spLocks/>
          </p:cNvSpPr>
          <p:nvPr/>
        </p:nvSpPr>
        <p:spPr>
          <a:xfrm>
            <a:off x="5579706" y="6457205"/>
            <a:ext cx="6612294" cy="40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t>Psychological Therapies Training and Research Clinic; School of Psychology</a:t>
            </a:r>
          </a:p>
        </p:txBody>
      </p:sp>
      <p:sp>
        <p:nvSpPr>
          <p:cNvPr id="11" name="TextBox 10">
            <a:extLst>
              <a:ext uri="{FF2B5EF4-FFF2-40B4-BE49-F238E27FC236}">
                <a16:creationId xmlns:a16="http://schemas.microsoft.com/office/drawing/2014/main" id="{27F82763-D481-4C03-A7C8-4EE9CE76387D}"/>
              </a:ext>
            </a:extLst>
          </p:cNvPr>
          <p:cNvSpPr txBox="1"/>
          <p:nvPr/>
        </p:nvSpPr>
        <p:spPr>
          <a:xfrm>
            <a:off x="4456845" y="1716745"/>
            <a:ext cx="2058812" cy="1477328"/>
          </a:xfrm>
          <a:prstGeom prst="rect">
            <a:avLst/>
          </a:prstGeom>
          <a:noFill/>
          <a:ln w="34925">
            <a:solidFill>
              <a:schemeClr val="accent1"/>
            </a:solidFill>
          </a:ln>
        </p:spPr>
        <p:txBody>
          <a:bodyPr wrap="square" rtlCol="0">
            <a:spAutoFit/>
          </a:bodyPr>
          <a:lstStyle/>
          <a:p>
            <a:pPr algn="ctr"/>
            <a:r>
              <a:rPr lang="en-GB" dirty="0"/>
              <a:t>“there is no point in anything, I am bored, there is nothing to do, I don’t fit in</a:t>
            </a:r>
          </a:p>
        </p:txBody>
      </p:sp>
      <p:sp>
        <p:nvSpPr>
          <p:cNvPr id="13" name="TextBox 12">
            <a:extLst>
              <a:ext uri="{FF2B5EF4-FFF2-40B4-BE49-F238E27FC236}">
                <a16:creationId xmlns:a16="http://schemas.microsoft.com/office/drawing/2014/main" id="{F726A79E-274C-47F7-B425-414B353B3128}"/>
              </a:ext>
            </a:extLst>
          </p:cNvPr>
          <p:cNvSpPr txBox="1"/>
          <p:nvPr/>
        </p:nvSpPr>
        <p:spPr>
          <a:xfrm>
            <a:off x="6515657" y="4824330"/>
            <a:ext cx="1654343" cy="369332"/>
          </a:xfrm>
          <a:prstGeom prst="rect">
            <a:avLst/>
          </a:prstGeom>
          <a:noFill/>
          <a:ln w="34925">
            <a:solidFill>
              <a:srgbClr val="FFC000"/>
            </a:solidFill>
          </a:ln>
        </p:spPr>
        <p:txBody>
          <a:bodyPr wrap="square" rtlCol="0">
            <a:spAutoFit/>
          </a:bodyPr>
          <a:lstStyle/>
          <a:p>
            <a:pPr algn="ctr"/>
            <a:r>
              <a:rPr lang="en-GB" dirty="0"/>
              <a:t>Low, restless</a:t>
            </a:r>
          </a:p>
        </p:txBody>
      </p:sp>
      <p:sp>
        <p:nvSpPr>
          <p:cNvPr id="15" name="TextBox 14">
            <a:extLst>
              <a:ext uri="{FF2B5EF4-FFF2-40B4-BE49-F238E27FC236}">
                <a16:creationId xmlns:a16="http://schemas.microsoft.com/office/drawing/2014/main" id="{284A85E8-4800-4FC7-BF6E-054086063B95}"/>
              </a:ext>
            </a:extLst>
          </p:cNvPr>
          <p:cNvSpPr txBox="1"/>
          <p:nvPr/>
        </p:nvSpPr>
        <p:spPr>
          <a:xfrm>
            <a:off x="2354425" y="4418569"/>
            <a:ext cx="2333877" cy="646331"/>
          </a:xfrm>
          <a:prstGeom prst="rect">
            <a:avLst/>
          </a:prstGeom>
          <a:noFill/>
          <a:ln w="34925">
            <a:solidFill>
              <a:srgbClr val="FF0000"/>
            </a:solidFill>
          </a:ln>
        </p:spPr>
        <p:txBody>
          <a:bodyPr wrap="square" rtlCol="0">
            <a:spAutoFit/>
          </a:bodyPr>
          <a:lstStyle/>
          <a:p>
            <a:pPr algn="ctr"/>
            <a:r>
              <a:rPr lang="en-GB" dirty="0"/>
              <a:t>Go on phone, social media to pass time</a:t>
            </a:r>
          </a:p>
        </p:txBody>
      </p:sp>
      <p:cxnSp>
        <p:nvCxnSpPr>
          <p:cNvPr id="17" name="Straight Arrow Connector 16">
            <a:extLst>
              <a:ext uri="{FF2B5EF4-FFF2-40B4-BE49-F238E27FC236}">
                <a16:creationId xmlns:a16="http://schemas.microsoft.com/office/drawing/2014/main" id="{97B32AEE-892F-4526-B707-E9B864404FB6}"/>
              </a:ext>
            </a:extLst>
          </p:cNvPr>
          <p:cNvCxnSpPr/>
          <p:nvPr/>
        </p:nvCxnSpPr>
        <p:spPr>
          <a:xfrm>
            <a:off x="6739398" y="3126172"/>
            <a:ext cx="665042"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1D16BA0-D777-48E2-B25F-B9A10E343823}"/>
              </a:ext>
            </a:extLst>
          </p:cNvPr>
          <p:cNvCxnSpPr/>
          <p:nvPr/>
        </p:nvCxnSpPr>
        <p:spPr>
          <a:xfrm flipH="1">
            <a:off x="4845669" y="5008996"/>
            <a:ext cx="146807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CE6B51-3239-4956-A2C9-47FDBD99AC39}"/>
              </a:ext>
            </a:extLst>
          </p:cNvPr>
          <p:cNvCxnSpPr/>
          <p:nvPr/>
        </p:nvCxnSpPr>
        <p:spPr>
          <a:xfrm flipV="1">
            <a:off x="3474372" y="3126172"/>
            <a:ext cx="559605"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D27140E-C32E-4A62-8ED5-832A033D6C68}"/>
              </a:ext>
            </a:extLst>
          </p:cNvPr>
          <p:cNvSpPr txBox="1"/>
          <p:nvPr/>
        </p:nvSpPr>
        <p:spPr>
          <a:xfrm>
            <a:off x="7694059" y="1278083"/>
            <a:ext cx="2565840" cy="923330"/>
          </a:xfrm>
          <a:prstGeom prst="rect">
            <a:avLst/>
          </a:prstGeom>
          <a:noFill/>
          <a:ln w="34925">
            <a:solidFill>
              <a:srgbClr val="92D050"/>
            </a:solidFill>
          </a:ln>
        </p:spPr>
        <p:txBody>
          <a:bodyPr wrap="square" rtlCol="0">
            <a:spAutoFit/>
          </a:bodyPr>
          <a:lstStyle/>
          <a:p>
            <a:pPr algn="ctr"/>
            <a:r>
              <a:rPr lang="en-GB" dirty="0"/>
              <a:t>Evening time, sick of studying, unsure what to do</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flipH="1">
            <a:off x="6731804" y="1664338"/>
            <a:ext cx="746107" cy="3916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5A104D7-8C53-4257-86B9-6B161F1BA845}"/>
              </a:ext>
            </a:extLst>
          </p:cNvPr>
          <p:cNvSpPr txBox="1">
            <a:spLocks/>
          </p:cNvSpPr>
          <p:nvPr/>
        </p:nvSpPr>
        <p:spPr>
          <a:xfrm>
            <a:off x="2610368" y="573674"/>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1">
                    <a:lumMod val="75000"/>
                  </a:schemeClr>
                </a:solidFill>
              </a:rPr>
              <a:t>Vicious Cycle</a:t>
            </a:r>
          </a:p>
        </p:txBody>
      </p:sp>
      <p:pic>
        <p:nvPicPr>
          <p:cNvPr id="14" name="Picture 13" descr="A picture containing icon&#10;&#10;Description automatically generated">
            <a:extLst>
              <a:ext uri="{FF2B5EF4-FFF2-40B4-BE49-F238E27FC236}">
                <a16:creationId xmlns:a16="http://schemas.microsoft.com/office/drawing/2014/main" id="{08F0905D-D533-41DD-9665-D0E8BEA094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33476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928933B5-B4C8-4059-ABB7-B5FC8B44D7A6}"/>
              </a:ext>
            </a:extLst>
          </p:cNvPr>
          <p:cNvSpPr txBox="1">
            <a:spLocks/>
          </p:cNvSpPr>
          <p:nvPr/>
        </p:nvSpPr>
        <p:spPr>
          <a:xfrm>
            <a:off x="5579706" y="6457205"/>
            <a:ext cx="6612294" cy="40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t>Psychological Therapies Training and Research Clinic; School of Psychology</a:t>
            </a:r>
          </a:p>
        </p:txBody>
      </p:sp>
      <p:sp>
        <p:nvSpPr>
          <p:cNvPr id="11" name="TextBox 10">
            <a:extLst>
              <a:ext uri="{FF2B5EF4-FFF2-40B4-BE49-F238E27FC236}">
                <a16:creationId xmlns:a16="http://schemas.microsoft.com/office/drawing/2014/main" id="{27F82763-D481-4C03-A7C8-4EE9CE76387D}"/>
              </a:ext>
            </a:extLst>
          </p:cNvPr>
          <p:cNvSpPr txBox="1"/>
          <p:nvPr/>
        </p:nvSpPr>
        <p:spPr>
          <a:xfrm>
            <a:off x="4456845" y="1716745"/>
            <a:ext cx="2058812" cy="2031325"/>
          </a:xfrm>
          <a:prstGeom prst="rect">
            <a:avLst/>
          </a:prstGeom>
          <a:noFill/>
          <a:ln w="34925">
            <a:solidFill>
              <a:schemeClr val="accent1"/>
            </a:solidFill>
          </a:ln>
        </p:spPr>
        <p:txBody>
          <a:bodyPr wrap="square" rtlCol="0">
            <a:spAutoFit/>
          </a:bodyPr>
          <a:lstStyle/>
          <a:p>
            <a:pPr algn="ctr"/>
            <a:r>
              <a:rPr lang="en-GB" dirty="0"/>
              <a:t>There is no meaning in anything, others seem to have ‘their thing’, I don’t know what to do with myself</a:t>
            </a:r>
          </a:p>
        </p:txBody>
      </p:sp>
      <p:sp>
        <p:nvSpPr>
          <p:cNvPr id="13" name="TextBox 12">
            <a:extLst>
              <a:ext uri="{FF2B5EF4-FFF2-40B4-BE49-F238E27FC236}">
                <a16:creationId xmlns:a16="http://schemas.microsoft.com/office/drawing/2014/main" id="{F726A79E-274C-47F7-B425-414B353B3128}"/>
              </a:ext>
            </a:extLst>
          </p:cNvPr>
          <p:cNvSpPr txBox="1"/>
          <p:nvPr/>
        </p:nvSpPr>
        <p:spPr>
          <a:xfrm>
            <a:off x="6515657" y="4824330"/>
            <a:ext cx="1654343" cy="369332"/>
          </a:xfrm>
          <a:prstGeom prst="rect">
            <a:avLst/>
          </a:prstGeom>
          <a:noFill/>
          <a:ln w="34925">
            <a:solidFill>
              <a:srgbClr val="FFC000"/>
            </a:solidFill>
          </a:ln>
        </p:spPr>
        <p:txBody>
          <a:bodyPr wrap="square" rtlCol="0">
            <a:spAutoFit/>
          </a:bodyPr>
          <a:lstStyle/>
          <a:p>
            <a:pPr algn="ctr"/>
            <a:r>
              <a:rPr lang="en-GB" dirty="0"/>
              <a:t>Low, sad, lonely</a:t>
            </a:r>
          </a:p>
        </p:txBody>
      </p:sp>
      <p:sp>
        <p:nvSpPr>
          <p:cNvPr id="15" name="TextBox 14">
            <a:extLst>
              <a:ext uri="{FF2B5EF4-FFF2-40B4-BE49-F238E27FC236}">
                <a16:creationId xmlns:a16="http://schemas.microsoft.com/office/drawing/2014/main" id="{284A85E8-4800-4FC7-BF6E-054086063B95}"/>
              </a:ext>
            </a:extLst>
          </p:cNvPr>
          <p:cNvSpPr txBox="1"/>
          <p:nvPr/>
        </p:nvSpPr>
        <p:spPr>
          <a:xfrm>
            <a:off x="2354425" y="4418569"/>
            <a:ext cx="2333877" cy="1477328"/>
          </a:xfrm>
          <a:prstGeom prst="rect">
            <a:avLst/>
          </a:prstGeom>
          <a:noFill/>
          <a:ln w="34925">
            <a:solidFill>
              <a:srgbClr val="FF0000"/>
            </a:solidFill>
          </a:ln>
        </p:spPr>
        <p:txBody>
          <a:bodyPr wrap="square" rtlCol="0">
            <a:spAutoFit/>
          </a:bodyPr>
          <a:lstStyle/>
          <a:p>
            <a:pPr algn="ctr"/>
            <a:r>
              <a:rPr lang="en-GB" dirty="0"/>
              <a:t>Ruminate on what others are doing, think endlessly of things I can do but don’t do them</a:t>
            </a:r>
          </a:p>
        </p:txBody>
      </p:sp>
      <p:cxnSp>
        <p:nvCxnSpPr>
          <p:cNvPr id="17" name="Straight Arrow Connector 16">
            <a:extLst>
              <a:ext uri="{FF2B5EF4-FFF2-40B4-BE49-F238E27FC236}">
                <a16:creationId xmlns:a16="http://schemas.microsoft.com/office/drawing/2014/main" id="{97B32AEE-892F-4526-B707-E9B864404FB6}"/>
              </a:ext>
            </a:extLst>
          </p:cNvPr>
          <p:cNvCxnSpPr/>
          <p:nvPr/>
        </p:nvCxnSpPr>
        <p:spPr>
          <a:xfrm>
            <a:off x="6739398" y="3126172"/>
            <a:ext cx="665042"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1D16BA0-D777-48E2-B25F-B9A10E343823}"/>
              </a:ext>
            </a:extLst>
          </p:cNvPr>
          <p:cNvCxnSpPr/>
          <p:nvPr/>
        </p:nvCxnSpPr>
        <p:spPr>
          <a:xfrm flipH="1">
            <a:off x="4845669" y="5008996"/>
            <a:ext cx="146807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CE6B51-3239-4956-A2C9-47FDBD99AC39}"/>
              </a:ext>
            </a:extLst>
          </p:cNvPr>
          <p:cNvCxnSpPr/>
          <p:nvPr/>
        </p:nvCxnSpPr>
        <p:spPr>
          <a:xfrm flipV="1">
            <a:off x="3474372" y="3126172"/>
            <a:ext cx="559605"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D27140E-C32E-4A62-8ED5-832A033D6C68}"/>
              </a:ext>
            </a:extLst>
          </p:cNvPr>
          <p:cNvSpPr txBox="1"/>
          <p:nvPr/>
        </p:nvSpPr>
        <p:spPr>
          <a:xfrm>
            <a:off x="7694059" y="1278083"/>
            <a:ext cx="2565840" cy="923330"/>
          </a:xfrm>
          <a:prstGeom prst="rect">
            <a:avLst/>
          </a:prstGeom>
          <a:noFill/>
          <a:ln w="34925">
            <a:solidFill>
              <a:srgbClr val="92D050"/>
            </a:solidFill>
          </a:ln>
        </p:spPr>
        <p:txBody>
          <a:bodyPr wrap="square" rtlCol="0">
            <a:spAutoFit/>
          </a:bodyPr>
          <a:lstStyle/>
          <a:p>
            <a:pPr algn="ctr"/>
            <a:r>
              <a:rPr lang="en-GB" dirty="0"/>
              <a:t>Finished a deadline, unsure what to occupy time with now</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flipH="1">
            <a:off x="6731804" y="1664338"/>
            <a:ext cx="746107" cy="3916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5A104D7-8C53-4257-86B9-6B161F1BA845}"/>
              </a:ext>
            </a:extLst>
          </p:cNvPr>
          <p:cNvSpPr txBox="1">
            <a:spLocks/>
          </p:cNvSpPr>
          <p:nvPr/>
        </p:nvSpPr>
        <p:spPr>
          <a:xfrm>
            <a:off x="2610368" y="573674"/>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1">
                    <a:lumMod val="75000"/>
                  </a:schemeClr>
                </a:solidFill>
              </a:rPr>
              <a:t>Vicious Cycle</a:t>
            </a:r>
          </a:p>
        </p:txBody>
      </p:sp>
      <p:pic>
        <p:nvPicPr>
          <p:cNvPr id="14" name="Picture 13" descr="A picture containing icon&#10;&#10;Description automatically generated">
            <a:extLst>
              <a:ext uri="{FF2B5EF4-FFF2-40B4-BE49-F238E27FC236}">
                <a16:creationId xmlns:a16="http://schemas.microsoft.com/office/drawing/2014/main" id="{08F0905D-D533-41DD-9665-D0E8BEA094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33409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a:xfrm>
            <a:off x="1524000" y="1888511"/>
            <a:ext cx="9144000" cy="4245161"/>
          </a:xfrm>
        </p:spPr>
        <p:txBody>
          <a:bodyPr>
            <a:normAutofit fontScale="92500"/>
          </a:bodyPr>
          <a:lstStyle/>
          <a:p>
            <a:pPr algn="l"/>
            <a:r>
              <a:rPr lang="en-GB" dirty="0"/>
              <a:t>In small groups of 2 or 3, consider an example of a time that you felt low, sad or that you weren’t doing anything that mattered, and this made you feel bad. </a:t>
            </a:r>
          </a:p>
          <a:p>
            <a:pPr algn="l"/>
            <a:r>
              <a:rPr lang="en-GB" dirty="0"/>
              <a:t>Consider:</a:t>
            </a:r>
          </a:p>
          <a:p>
            <a:pPr marL="342900" indent="-342900" algn="l">
              <a:buFontTx/>
              <a:buChar char="-"/>
            </a:pPr>
            <a:r>
              <a:rPr lang="en-GB" dirty="0"/>
              <a:t>What situation, event or “trigger” was happening at the time? (what was happening that meant I was too busy, overwhelmed etc)</a:t>
            </a:r>
          </a:p>
          <a:p>
            <a:pPr marL="342900" indent="-342900" algn="l">
              <a:buFontTx/>
              <a:buChar char="-"/>
            </a:pPr>
            <a:r>
              <a:rPr lang="en-GB" dirty="0"/>
              <a:t>What thoughts were going through your mind then, about the events?</a:t>
            </a:r>
          </a:p>
          <a:p>
            <a:pPr marL="342900" indent="-342900" algn="l">
              <a:buFontTx/>
              <a:buChar char="-"/>
            </a:pPr>
            <a:r>
              <a:rPr lang="en-GB" dirty="0"/>
              <a:t>How did those thoughts make you feel? (emotionally and/or physically)</a:t>
            </a:r>
          </a:p>
          <a:p>
            <a:pPr marL="342900" indent="-342900" algn="l">
              <a:buFontTx/>
              <a:buChar char="-"/>
            </a:pPr>
            <a:r>
              <a:rPr lang="en-GB" dirty="0"/>
              <a:t>How did the way you were feeling make you behave? What did you do at the time?</a:t>
            </a:r>
          </a:p>
          <a:p>
            <a:pPr marL="342900" indent="-342900" algn="l">
              <a:buFontTx/>
              <a:buChar char="-"/>
            </a:pPr>
            <a:r>
              <a:rPr lang="en-GB" dirty="0"/>
              <a:t>Were you in a “vicious cycle?”</a:t>
            </a:r>
          </a:p>
          <a:p>
            <a:pPr marL="342900" indent="-342900" algn="l">
              <a:buFontTx/>
              <a:buChar char="-"/>
            </a:pPr>
            <a:endParaRPr lang="en-GB" dirty="0"/>
          </a:p>
          <a:p>
            <a:endParaRPr lang="en-GB" dirty="0"/>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52EB9200-2200-4301-AD8F-1215BA135D11}"/>
              </a:ext>
            </a:extLst>
          </p:cNvPr>
          <p:cNvSpPr>
            <a:spLocks noGrp="1"/>
          </p:cNvSpPr>
          <p:nvPr>
            <p:ph type="ctrTitle"/>
          </p:nvPr>
        </p:nvSpPr>
        <p:spPr>
          <a:xfrm>
            <a:off x="3016685" y="541337"/>
            <a:ext cx="6158630" cy="866971"/>
          </a:xfrm>
        </p:spPr>
        <p:txBody>
          <a:bodyPr>
            <a:normAutofit/>
          </a:bodyPr>
          <a:lstStyle/>
          <a:p>
            <a:r>
              <a:rPr lang="en-GB" sz="4000" dirty="0">
                <a:solidFill>
                  <a:schemeClr val="accent1">
                    <a:lumMod val="75000"/>
                  </a:schemeClr>
                </a:solidFill>
              </a:rPr>
              <a:t>Over to you</a:t>
            </a:r>
          </a:p>
        </p:txBody>
      </p:sp>
    </p:spTree>
    <p:extLst>
      <p:ext uri="{BB962C8B-B14F-4D97-AF65-F5344CB8AC3E}">
        <p14:creationId xmlns:p14="http://schemas.microsoft.com/office/powerpoint/2010/main" val="385661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fontScale="90000"/>
          </a:bodyPr>
          <a:lstStyle/>
          <a:p>
            <a:r>
              <a:rPr lang="en-GB" sz="4000" dirty="0">
                <a:solidFill>
                  <a:schemeClr val="accent1">
                    <a:lumMod val="75000"/>
                  </a:schemeClr>
                </a:solidFill>
              </a:rPr>
              <a:t>The importance of our behaviours </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3" name="TextBox 2"/>
          <p:cNvSpPr txBox="1"/>
          <p:nvPr/>
        </p:nvSpPr>
        <p:spPr>
          <a:xfrm>
            <a:off x="348416" y="2035786"/>
            <a:ext cx="9159499"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t>We all get stuck in vicious cycles</a:t>
            </a:r>
          </a:p>
          <a:p>
            <a:pPr marL="285750" indent="-285750">
              <a:buFont typeface="Arial" panose="020B0604020202020204" pitchFamily="34" charset="0"/>
              <a:buChar char="•"/>
            </a:pPr>
            <a:r>
              <a:rPr lang="en-GB" sz="2400" dirty="0"/>
              <a:t>What we do [behaviours] affects how we feel, and in turn how we think</a:t>
            </a:r>
          </a:p>
          <a:p>
            <a:pPr marL="285750" indent="-285750">
              <a:buFont typeface="Arial" panose="020B0604020202020204" pitchFamily="34" charset="0"/>
              <a:buChar char="•"/>
            </a:pPr>
            <a:r>
              <a:rPr lang="en-GB" sz="2400" dirty="0"/>
              <a:t>The important thing is to ‘notice’ when we are stuck and pay attention to our mood states – what are they telling us?</a:t>
            </a:r>
          </a:p>
          <a:p>
            <a:pPr marL="285750" indent="-285750">
              <a:buFont typeface="Arial" panose="020B0604020202020204" pitchFamily="34" charset="0"/>
              <a:buChar char="•"/>
            </a:pPr>
            <a:r>
              <a:rPr lang="en-GB" sz="2400" dirty="0"/>
              <a:t>We do have the power to influence our response to things, and choose to do what's important to us</a:t>
            </a:r>
          </a:p>
          <a:p>
            <a:pPr marL="285750" indent="-285750">
              <a:buFont typeface="Arial" panose="020B0604020202020204" pitchFamily="34" charset="0"/>
              <a:buChar char="•"/>
            </a:pPr>
            <a:r>
              <a:rPr lang="en-GB" sz="2400" dirty="0"/>
              <a:t>This takes discipline, but it is ok for the makeup of our behaviours to fluctuate</a:t>
            </a:r>
          </a:p>
          <a:p>
            <a:pPr marL="285750" indent="-285750">
              <a:buFont typeface="Arial" panose="020B0604020202020204" pitchFamily="34" charset="0"/>
              <a:buChar char="•"/>
            </a:pPr>
            <a:r>
              <a:rPr lang="en-GB" sz="2400" dirty="0"/>
              <a:t>We know that ’positive affect’ (how we feel) is linked to valued and meaningful activity</a:t>
            </a:r>
          </a:p>
          <a:p>
            <a:pPr marL="285750" indent="-285750">
              <a:buFont typeface="Arial" panose="020B0604020202020204" pitchFamily="34" charset="0"/>
              <a:buChar char="•"/>
            </a:pPr>
            <a:endParaRPr lang="en-GB" dirty="0"/>
          </a:p>
        </p:txBody>
      </p:sp>
      <p:pic>
        <p:nvPicPr>
          <p:cNvPr id="1026" name="Picture 2" descr="Image result for valu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077" y="3484876"/>
            <a:ext cx="2155843" cy="153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3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What do we mean by values?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3" name="TextBox 2"/>
          <p:cNvSpPr txBox="1"/>
          <p:nvPr/>
        </p:nvSpPr>
        <p:spPr>
          <a:xfrm>
            <a:off x="772049" y="2132039"/>
            <a:ext cx="10720637"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t>Our values are an internal compass which guide us through life</a:t>
            </a:r>
          </a:p>
          <a:p>
            <a:pPr marL="285750" indent="-285750">
              <a:buFont typeface="Arial" panose="020B0604020202020204" pitchFamily="34" charset="0"/>
              <a:buChar char="•"/>
            </a:pPr>
            <a:r>
              <a:rPr lang="en-GB" sz="2800" dirty="0"/>
              <a:t>Values are often different goals – they may have an end-point (they change!)</a:t>
            </a:r>
          </a:p>
          <a:p>
            <a:pPr marL="285750" indent="-285750">
              <a:buFont typeface="Arial" panose="020B0604020202020204" pitchFamily="34" charset="0"/>
              <a:buChar char="•"/>
            </a:pPr>
            <a:r>
              <a:rPr lang="en-GB" sz="2800" dirty="0"/>
              <a:t>Values can be life long</a:t>
            </a:r>
          </a:p>
          <a:p>
            <a:pPr marL="285750" indent="-285750">
              <a:buFont typeface="Arial" panose="020B0604020202020204" pitchFamily="34" charset="0"/>
              <a:buChar char="•"/>
            </a:pPr>
            <a:r>
              <a:rPr lang="en-GB" sz="2800" dirty="0"/>
              <a:t>Values give life meaning and purpose</a:t>
            </a:r>
          </a:p>
          <a:p>
            <a:pPr marL="285750" indent="-285750">
              <a:buFont typeface="Arial" panose="020B0604020202020204" pitchFamily="34" charset="0"/>
              <a:buChar char="•"/>
            </a:pPr>
            <a:r>
              <a:rPr lang="en-GB" sz="2800" dirty="0"/>
              <a:t>No ‘meaning’ could equal ‘life dissatisfaction’</a:t>
            </a:r>
          </a:p>
        </p:txBody>
      </p:sp>
    </p:spTree>
    <p:extLst>
      <p:ext uri="{BB962C8B-B14F-4D97-AF65-F5344CB8AC3E}">
        <p14:creationId xmlns:p14="http://schemas.microsoft.com/office/powerpoint/2010/main" val="75238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pic>
        <p:nvPicPr>
          <p:cNvPr id="7" name="Picture 6"/>
          <p:cNvPicPr>
            <a:picLocks noChangeAspect="1"/>
          </p:cNvPicPr>
          <p:nvPr/>
        </p:nvPicPr>
        <p:blipFill rotWithShape="1">
          <a:blip r:embed="rId4"/>
          <a:srcRect l="16667" t="25243" r="40702" b="36862"/>
          <a:stretch/>
        </p:blipFill>
        <p:spPr>
          <a:xfrm>
            <a:off x="2078497" y="2043187"/>
            <a:ext cx="7796463" cy="3898231"/>
          </a:xfrm>
          <a:prstGeom prst="rect">
            <a:avLst/>
          </a:prstGeom>
        </p:spPr>
      </p:pic>
      <p:sp>
        <p:nvSpPr>
          <p:cNvPr id="8" name="Title 1">
            <a:extLst>
              <a:ext uri="{FF2B5EF4-FFF2-40B4-BE49-F238E27FC236}">
                <a16:creationId xmlns:a16="http://schemas.microsoft.com/office/drawing/2014/main" id="{F3922ED8-F17D-44D9-BAD2-E0D5601014FA}"/>
              </a:ext>
            </a:extLst>
          </p:cNvPr>
          <p:cNvSpPr>
            <a:spLocks noGrp="1"/>
          </p:cNvSpPr>
          <p:nvPr>
            <p:ph type="ctrTitle"/>
          </p:nvPr>
        </p:nvSpPr>
        <p:spPr>
          <a:xfrm>
            <a:off x="2837032" y="719987"/>
            <a:ext cx="6751093" cy="643933"/>
          </a:xfrm>
        </p:spPr>
        <p:txBody>
          <a:bodyPr>
            <a:normAutofit/>
          </a:bodyPr>
          <a:lstStyle/>
          <a:p>
            <a:r>
              <a:rPr lang="en-GB" sz="4000" dirty="0">
                <a:solidFill>
                  <a:schemeClr val="accent1">
                    <a:lumMod val="75000"/>
                  </a:schemeClr>
                </a:solidFill>
              </a:rPr>
              <a:t>What do we mean by values?</a:t>
            </a:r>
          </a:p>
        </p:txBody>
      </p:sp>
      <p:sp>
        <p:nvSpPr>
          <p:cNvPr id="2" name="TextBox 1">
            <a:extLst>
              <a:ext uri="{FF2B5EF4-FFF2-40B4-BE49-F238E27FC236}">
                <a16:creationId xmlns:a16="http://schemas.microsoft.com/office/drawing/2014/main" id="{1885D3E6-BF07-45CA-8F17-10942AA18FE8}"/>
              </a:ext>
            </a:extLst>
          </p:cNvPr>
          <p:cNvSpPr txBox="1"/>
          <p:nvPr/>
        </p:nvSpPr>
        <p:spPr>
          <a:xfrm>
            <a:off x="1334294" y="1537252"/>
            <a:ext cx="8684349" cy="369332"/>
          </a:xfrm>
          <a:prstGeom prst="rect">
            <a:avLst/>
          </a:prstGeom>
          <a:noFill/>
        </p:spPr>
        <p:txBody>
          <a:bodyPr wrap="square" rtlCol="0">
            <a:spAutoFit/>
          </a:bodyPr>
          <a:lstStyle/>
          <a:p>
            <a:r>
              <a:rPr lang="en-GB" dirty="0">
                <a:hlinkClick r:id="rId5"/>
              </a:rPr>
              <a:t>Values | Get.gg - Getselfhelp.co.uk</a:t>
            </a:r>
            <a:endParaRPr lang="en-GB" dirty="0"/>
          </a:p>
        </p:txBody>
      </p:sp>
    </p:spTree>
    <p:extLst>
      <p:ext uri="{BB962C8B-B14F-4D97-AF65-F5344CB8AC3E}">
        <p14:creationId xmlns:p14="http://schemas.microsoft.com/office/powerpoint/2010/main" val="252326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pic>
        <p:nvPicPr>
          <p:cNvPr id="1026" name="Picture 2" descr="Image result for valu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187" y="1466068"/>
            <a:ext cx="6363894" cy="45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7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20453" y="716381"/>
            <a:ext cx="6751093" cy="643933"/>
          </a:xfrm>
        </p:spPr>
        <p:txBody>
          <a:bodyPr>
            <a:normAutofit fontScale="90000"/>
          </a:bodyPr>
          <a:lstStyle/>
          <a:p>
            <a:r>
              <a:rPr lang="en-GB" sz="4000" dirty="0">
                <a:solidFill>
                  <a:schemeClr val="accent1">
                    <a:lumMod val="75000"/>
                  </a:schemeClr>
                </a:solidFill>
              </a:rPr>
              <a:t>Exercise</a:t>
            </a:r>
            <a:br>
              <a:rPr lang="en-GB" sz="4000" dirty="0">
                <a:solidFill>
                  <a:schemeClr val="accent1">
                    <a:lumMod val="75000"/>
                  </a:schemeClr>
                </a:solidFill>
              </a:rPr>
            </a:br>
            <a:r>
              <a:rPr lang="en-GB" sz="4000" dirty="0">
                <a:solidFill>
                  <a:schemeClr val="accent1">
                    <a:lumMod val="75000"/>
                  </a:schemeClr>
                </a:solidFill>
              </a:rPr>
              <a:t>What is important to you?</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199" y="175833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What do you enjoy?</a:t>
            </a:r>
          </a:p>
          <a:p>
            <a:pPr marL="342900" indent="-342900" algn="l">
              <a:buFont typeface="Arial" panose="020B0604020202020204" pitchFamily="34" charset="0"/>
              <a:buChar char="•"/>
            </a:pPr>
            <a:r>
              <a:rPr lang="en-GB" dirty="0"/>
              <a:t>What are you doing when you are at your happiest?</a:t>
            </a:r>
          </a:p>
          <a:p>
            <a:pPr marL="342900" indent="-342900" algn="l">
              <a:buFont typeface="Arial" panose="020B0604020202020204" pitchFamily="34" charset="0"/>
              <a:buChar char="•"/>
            </a:pPr>
            <a:r>
              <a:rPr lang="en-GB" dirty="0"/>
              <a:t>What makes you feel accomplished?</a:t>
            </a:r>
          </a:p>
          <a:p>
            <a:pPr marL="342900" indent="-342900" algn="l">
              <a:buFont typeface="Arial" panose="020B0604020202020204" pitchFamily="34" charset="0"/>
              <a:buChar char="•"/>
            </a:pPr>
            <a:r>
              <a:rPr lang="en-GB" dirty="0"/>
              <a:t>What makes you feel like you achieved something?</a:t>
            </a:r>
          </a:p>
          <a:p>
            <a:pPr marL="342900" indent="-342900" algn="l">
              <a:buFont typeface="Arial" panose="020B0604020202020204" pitchFamily="34" charset="0"/>
              <a:buChar char="•"/>
            </a:pPr>
            <a:r>
              <a:rPr lang="en-GB" dirty="0"/>
              <a:t>When do you feel the most safe? What are you doing?</a:t>
            </a:r>
          </a:p>
          <a:p>
            <a:pPr marL="342900" indent="-342900" algn="l">
              <a:buFont typeface="Arial" panose="020B0604020202020204" pitchFamily="34" charset="0"/>
              <a:buChar char="•"/>
            </a:pPr>
            <a:r>
              <a:rPr lang="en-GB" dirty="0"/>
              <a:t>When do you feel your calmest? What are you doing?</a:t>
            </a:r>
          </a:p>
          <a:p>
            <a:pPr marL="342900" indent="-342900" algn="l">
              <a:buFont typeface="Arial" panose="020B0604020202020204" pitchFamily="34" charset="0"/>
              <a:buChar char="•"/>
            </a:pPr>
            <a:r>
              <a:rPr lang="en-GB" dirty="0"/>
              <a:t>When are you most content? What are you doing when you are most content</a:t>
            </a:r>
          </a:p>
          <a:p>
            <a:pPr marL="342900" indent="-342900" algn="l">
              <a:buFont typeface="Arial" panose="020B0604020202020204" pitchFamily="34" charset="0"/>
              <a:buChar char="•"/>
            </a:pPr>
            <a:r>
              <a:rPr lang="en-GB" dirty="0"/>
              <a:t>And anything else you think is relevant!</a:t>
            </a:r>
          </a:p>
        </p:txBody>
      </p:sp>
    </p:spTree>
    <p:extLst>
      <p:ext uri="{BB962C8B-B14F-4D97-AF65-F5344CB8AC3E}">
        <p14:creationId xmlns:p14="http://schemas.microsoft.com/office/powerpoint/2010/main" val="9642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20453" y="716381"/>
            <a:ext cx="6751093" cy="643933"/>
          </a:xfrm>
        </p:spPr>
        <p:txBody>
          <a:bodyPr>
            <a:normAutofit fontScale="90000"/>
          </a:bodyPr>
          <a:lstStyle/>
          <a:p>
            <a:r>
              <a:rPr lang="en-GB" sz="4000" dirty="0">
                <a:solidFill>
                  <a:schemeClr val="accent1">
                    <a:lumMod val="75000"/>
                  </a:schemeClr>
                </a:solidFill>
              </a:rPr>
              <a:t>Exercise</a:t>
            </a:r>
            <a:br>
              <a:rPr lang="en-GB" sz="4000" dirty="0">
                <a:solidFill>
                  <a:schemeClr val="accent1">
                    <a:lumMod val="75000"/>
                  </a:schemeClr>
                </a:solidFill>
              </a:rPr>
            </a:br>
            <a:r>
              <a:rPr lang="en-GB" sz="4000" dirty="0">
                <a:solidFill>
                  <a:schemeClr val="accent1">
                    <a:lumMod val="75000"/>
                  </a:schemeClr>
                </a:solidFill>
              </a:rPr>
              <a:t>What is important to you?</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199" y="250666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Look back at your vicious cycle</a:t>
            </a:r>
          </a:p>
          <a:p>
            <a:pPr algn="l"/>
            <a:endParaRPr lang="en-GB" dirty="0"/>
          </a:p>
          <a:p>
            <a:pPr marL="342900" indent="-342900" algn="l">
              <a:buFont typeface="Arial" panose="020B0604020202020204" pitchFamily="34" charset="0"/>
              <a:buChar char="•"/>
            </a:pPr>
            <a:r>
              <a:rPr lang="en-GB" dirty="0"/>
              <a:t>Were your behaviours in line with what you just identified was important to you?</a:t>
            </a:r>
          </a:p>
        </p:txBody>
      </p:sp>
    </p:spTree>
    <p:extLst>
      <p:ext uri="{BB962C8B-B14F-4D97-AF65-F5344CB8AC3E}">
        <p14:creationId xmlns:p14="http://schemas.microsoft.com/office/powerpoint/2010/main" val="138205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A17BE7F2-9F5C-4F6A-9402-23F864E5837B}"/>
              </a:ext>
            </a:extLst>
          </p:cNvPr>
          <p:cNvSpPr>
            <a:spLocks noGrp="1"/>
          </p:cNvSpPr>
          <p:nvPr>
            <p:ph type="ctrTitle"/>
          </p:nvPr>
        </p:nvSpPr>
        <p:spPr>
          <a:xfrm>
            <a:off x="1523999" y="1041954"/>
            <a:ext cx="9144000" cy="704133"/>
          </a:xfrm>
        </p:spPr>
        <p:txBody>
          <a:bodyPr>
            <a:normAutofit fontScale="90000"/>
          </a:bodyPr>
          <a:lstStyle/>
          <a:p>
            <a:r>
              <a:rPr lang="en-GB" sz="4000" dirty="0">
                <a:solidFill>
                  <a:schemeClr val="accent1">
                    <a:lumMod val="50000"/>
                  </a:schemeClr>
                </a:solidFill>
              </a:rPr>
              <a:t>Behaviour Reinforcement  </a:t>
            </a:r>
            <a:br>
              <a:rPr lang="en-GB" sz="4000" dirty="0">
                <a:solidFill>
                  <a:schemeClr val="accent1">
                    <a:lumMod val="50000"/>
                  </a:schemeClr>
                </a:solidFill>
              </a:rPr>
            </a:br>
            <a:r>
              <a:rPr lang="en-GB" sz="4000" dirty="0">
                <a:solidFill>
                  <a:schemeClr val="accent1">
                    <a:lumMod val="50000"/>
                  </a:schemeClr>
                </a:solidFill>
              </a:rPr>
              <a:t>‘The Trap in the Vicious Cycle’ </a:t>
            </a:r>
          </a:p>
        </p:txBody>
      </p:sp>
      <p:graphicFrame>
        <p:nvGraphicFramePr>
          <p:cNvPr id="2" name="Table 4">
            <a:extLst>
              <a:ext uri="{FF2B5EF4-FFF2-40B4-BE49-F238E27FC236}">
                <a16:creationId xmlns:a16="http://schemas.microsoft.com/office/drawing/2014/main" id="{5AA5970A-8C9E-4E36-B352-B4E6B65B4D6B}"/>
              </a:ext>
            </a:extLst>
          </p:cNvPr>
          <p:cNvGraphicFramePr>
            <a:graphicFrameLocks noGrp="1"/>
          </p:cNvGraphicFramePr>
          <p:nvPr/>
        </p:nvGraphicFramePr>
        <p:xfrm>
          <a:off x="1428997" y="2124629"/>
          <a:ext cx="9615056" cy="3691417"/>
        </p:xfrm>
        <a:graphic>
          <a:graphicData uri="http://schemas.openxmlformats.org/drawingml/2006/table">
            <a:tbl>
              <a:tblPr firstRow="1" bandRow="1">
                <a:tableStyleId>{5C22544A-7EE6-4342-B048-85BDC9FD1C3A}</a:tableStyleId>
              </a:tblPr>
              <a:tblGrid>
                <a:gridCol w="4807528">
                  <a:extLst>
                    <a:ext uri="{9D8B030D-6E8A-4147-A177-3AD203B41FA5}">
                      <a16:colId xmlns:a16="http://schemas.microsoft.com/office/drawing/2014/main" val="2176416395"/>
                    </a:ext>
                  </a:extLst>
                </a:gridCol>
                <a:gridCol w="4807528">
                  <a:extLst>
                    <a:ext uri="{9D8B030D-6E8A-4147-A177-3AD203B41FA5}">
                      <a16:colId xmlns:a16="http://schemas.microsoft.com/office/drawing/2014/main" val="4140321174"/>
                    </a:ext>
                  </a:extLst>
                </a:gridCol>
              </a:tblGrid>
              <a:tr h="1699624">
                <a:tc>
                  <a:txBody>
                    <a:bodyPr/>
                    <a:lstStyle/>
                    <a:p>
                      <a:pPr algn="ctr"/>
                      <a:endParaRPr lang="en-GB" sz="2800" dirty="0"/>
                    </a:p>
                    <a:p>
                      <a:pPr algn="ctr"/>
                      <a:r>
                        <a:rPr lang="en-GB" sz="2800" dirty="0"/>
                        <a:t>Positive Reinforcement </a:t>
                      </a:r>
                    </a:p>
                  </a:txBody>
                  <a:tcPr/>
                </a:tc>
                <a:tc>
                  <a:txBody>
                    <a:bodyPr/>
                    <a:lstStyle/>
                    <a:p>
                      <a:r>
                        <a:rPr lang="en-GB" dirty="0"/>
                        <a:t>Something rewarding, pleasant, or gratifying follows a behaviour (doing something to feel good or achieved) – This increases the likelihood of the behaviour occurring again</a:t>
                      </a:r>
                    </a:p>
                  </a:txBody>
                  <a:tcPr/>
                </a:tc>
                <a:extLst>
                  <a:ext uri="{0D108BD9-81ED-4DB2-BD59-A6C34878D82A}">
                    <a16:rowId xmlns:a16="http://schemas.microsoft.com/office/drawing/2014/main" val="813113090"/>
                  </a:ext>
                </a:extLst>
              </a:tr>
              <a:tr h="1991793">
                <a:tc>
                  <a:txBody>
                    <a:bodyPr/>
                    <a:lstStyle/>
                    <a:p>
                      <a:pPr algn="ctr"/>
                      <a:endParaRPr lang="en-GB" sz="2800" dirty="0"/>
                    </a:p>
                    <a:p>
                      <a:pPr algn="ctr"/>
                      <a:r>
                        <a:rPr lang="en-GB" sz="2800" dirty="0"/>
                        <a:t>Negative Reinforcement </a:t>
                      </a:r>
                    </a:p>
                  </a:txBody>
                  <a:tcPr/>
                </a:tc>
                <a:tc>
                  <a:txBody>
                    <a:bodyPr/>
                    <a:lstStyle/>
                    <a:p>
                      <a:r>
                        <a:rPr lang="en-GB" dirty="0"/>
                        <a:t>Something unwanted or unpleasant reducing (a distressing feeling) goes away as a result of a behaviour (e.g. avoidance) – Nothing bad happens imminently so this increases the likelihood of the behaviour occurring again</a:t>
                      </a:r>
                    </a:p>
                  </a:txBody>
                  <a:tcPr/>
                </a:tc>
                <a:extLst>
                  <a:ext uri="{0D108BD9-81ED-4DB2-BD59-A6C34878D82A}">
                    <a16:rowId xmlns:a16="http://schemas.microsoft.com/office/drawing/2014/main" val="3928916024"/>
                  </a:ext>
                </a:extLst>
              </a:tr>
            </a:tbl>
          </a:graphicData>
        </a:graphic>
      </p:graphicFrame>
    </p:spTree>
    <p:extLst>
      <p:ext uri="{BB962C8B-B14F-4D97-AF65-F5344CB8AC3E}">
        <p14:creationId xmlns:p14="http://schemas.microsoft.com/office/powerpoint/2010/main" val="158081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1709980" y="1082675"/>
            <a:ext cx="9144000" cy="643933"/>
          </a:xfrm>
        </p:spPr>
        <p:txBody>
          <a:bodyPr>
            <a:normAutofit/>
          </a:bodyPr>
          <a:lstStyle/>
          <a:p>
            <a:r>
              <a:rPr lang="en-GB" sz="4000" dirty="0">
                <a:solidFill>
                  <a:schemeClr val="accent1">
                    <a:lumMod val="75000"/>
                  </a:schemeClr>
                </a:solidFill>
              </a:rPr>
              <a:t>PTTRC Mind Management Workshops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1024180" y="2012641"/>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Our clinic – Psychological Therapies Training and Research Clinic – data is required to help us develop these groups and understand what works</a:t>
            </a:r>
          </a:p>
          <a:p>
            <a:pPr marL="342900" indent="-342900" algn="l">
              <a:buFont typeface="Arial" panose="020B0604020202020204" pitchFamily="34" charset="0"/>
              <a:buChar char="•"/>
            </a:pPr>
            <a:r>
              <a:rPr lang="en-GB" dirty="0"/>
              <a:t>Our roles: Cognitive Behavioural Therapists and Clinical Psychologists (and trainee clinicians)</a:t>
            </a:r>
          </a:p>
          <a:p>
            <a:pPr marL="342900" indent="-342900" algn="l">
              <a:buFont typeface="Arial" panose="020B0604020202020204" pitchFamily="34" charset="0"/>
              <a:buChar char="•"/>
            </a:pPr>
            <a:r>
              <a:rPr lang="en-GB" dirty="0"/>
              <a:t>The purpose of these workshops – to reach a greater number of students experiencing common emotional problems and stressors</a:t>
            </a:r>
          </a:p>
          <a:p>
            <a:pPr marL="342900" indent="-342900" algn="l">
              <a:buFont typeface="Arial" panose="020B0604020202020204" pitchFamily="34" charset="0"/>
              <a:buChar char="•"/>
            </a:pPr>
            <a:r>
              <a:rPr lang="en-GB" dirty="0"/>
              <a:t>Based fully on the student voices and reports of what issues cause you distress</a:t>
            </a:r>
          </a:p>
          <a:p>
            <a:pPr marL="342900" indent="-342900" algn="l">
              <a:buFont typeface="Arial" panose="020B0604020202020204" pitchFamily="34" charset="0"/>
              <a:buChar char="•"/>
            </a:pPr>
            <a:r>
              <a:rPr lang="en-GB" dirty="0"/>
              <a:t>Based on CBT</a:t>
            </a:r>
          </a:p>
          <a:p>
            <a:pPr marL="342900" indent="-342900" algn="l">
              <a:buFont typeface="Arial" panose="020B0604020202020204" pitchFamily="34" charset="0"/>
              <a:buChar char="•"/>
            </a:pPr>
            <a:r>
              <a:rPr lang="en-GB" dirty="0"/>
              <a:t>Invitation to learn new skills and meet new people</a:t>
            </a:r>
          </a:p>
        </p:txBody>
      </p:sp>
    </p:spTree>
    <p:extLst>
      <p:ext uri="{BB962C8B-B14F-4D97-AF65-F5344CB8AC3E}">
        <p14:creationId xmlns:p14="http://schemas.microsoft.com/office/powerpoint/2010/main" val="268520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A17BE7F2-9F5C-4F6A-9402-23F864E5837B}"/>
              </a:ext>
            </a:extLst>
          </p:cNvPr>
          <p:cNvSpPr>
            <a:spLocks noGrp="1"/>
          </p:cNvSpPr>
          <p:nvPr>
            <p:ph type="ctrTitle"/>
          </p:nvPr>
        </p:nvSpPr>
        <p:spPr>
          <a:xfrm>
            <a:off x="1523999" y="1041954"/>
            <a:ext cx="9144000" cy="704133"/>
          </a:xfrm>
        </p:spPr>
        <p:txBody>
          <a:bodyPr>
            <a:normAutofit fontScale="90000"/>
          </a:bodyPr>
          <a:lstStyle/>
          <a:p>
            <a:r>
              <a:rPr lang="en-GB" sz="4000" dirty="0">
                <a:solidFill>
                  <a:schemeClr val="accent1">
                    <a:lumMod val="50000"/>
                  </a:schemeClr>
                </a:solidFill>
              </a:rPr>
              <a:t>Behaviour Reinforcement  </a:t>
            </a:r>
            <a:br>
              <a:rPr lang="en-GB" sz="4000" dirty="0">
                <a:solidFill>
                  <a:schemeClr val="accent1">
                    <a:lumMod val="50000"/>
                  </a:schemeClr>
                </a:solidFill>
              </a:rPr>
            </a:br>
            <a:r>
              <a:rPr lang="en-GB" sz="4000" dirty="0">
                <a:solidFill>
                  <a:schemeClr val="accent1">
                    <a:lumMod val="50000"/>
                  </a:schemeClr>
                </a:solidFill>
              </a:rPr>
              <a:t>‘The Trap in the Vicious Cycle’ </a:t>
            </a:r>
          </a:p>
        </p:txBody>
      </p:sp>
      <p:pic>
        <p:nvPicPr>
          <p:cNvPr id="3" name="Picture 2"/>
          <p:cNvPicPr>
            <a:picLocks noChangeAspect="1"/>
          </p:cNvPicPr>
          <p:nvPr/>
        </p:nvPicPr>
        <p:blipFill rotWithShape="1">
          <a:blip r:embed="rId5"/>
          <a:srcRect l="36141" t="48948" r="36315" b="22670"/>
          <a:stretch/>
        </p:blipFill>
        <p:spPr>
          <a:xfrm>
            <a:off x="2890378" y="2261937"/>
            <a:ext cx="6702801" cy="3885062"/>
          </a:xfrm>
          <a:prstGeom prst="rect">
            <a:avLst/>
          </a:prstGeom>
        </p:spPr>
      </p:pic>
      <p:sp>
        <p:nvSpPr>
          <p:cNvPr id="2" name="TextBox 1">
            <a:extLst>
              <a:ext uri="{FF2B5EF4-FFF2-40B4-BE49-F238E27FC236}">
                <a16:creationId xmlns:a16="http://schemas.microsoft.com/office/drawing/2014/main" id="{9CFEBF29-F2C7-4EFC-981C-7E324421BDC8}"/>
              </a:ext>
            </a:extLst>
          </p:cNvPr>
          <p:cNvSpPr txBox="1"/>
          <p:nvPr/>
        </p:nvSpPr>
        <p:spPr>
          <a:xfrm>
            <a:off x="312234" y="6187720"/>
            <a:ext cx="7666035" cy="646331"/>
          </a:xfrm>
          <a:prstGeom prst="rect">
            <a:avLst/>
          </a:prstGeom>
          <a:noFill/>
        </p:spPr>
        <p:txBody>
          <a:bodyPr wrap="square" rtlCol="0">
            <a:spAutoFit/>
          </a:bodyPr>
          <a:lstStyle/>
          <a:p>
            <a:r>
              <a:rPr lang="en-GB" dirty="0">
                <a:hlinkClick r:id="rId6"/>
              </a:rPr>
              <a:t>1.-Introduction-to-BA-for-depression-revised-2021.pdf  - sourced from: (slam-iapt.nhs.uk)</a:t>
            </a:r>
            <a:endParaRPr lang="en-GB" dirty="0"/>
          </a:p>
        </p:txBody>
      </p:sp>
    </p:spTree>
    <p:extLst>
      <p:ext uri="{BB962C8B-B14F-4D97-AF65-F5344CB8AC3E}">
        <p14:creationId xmlns:p14="http://schemas.microsoft.com/office/powerpoint/2010/main" val="15230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20453" y="716381"/>
            <a:ext cx="6751093" cy="643933"/>
          </a:xfrm>
        </p:spPr>
        <p:txBody>
          <a:bodyPr>
            <a:normAutofit/>
          </a:bodyPr>
          <a:lstStyle/>
          <a:p>
            <a:r>
              <a:rPr lang="en-GB" sz="4000" dirty="0">
                <a:solidFill>
                  <a:schemeClr val="accent1">
                    <a:lumMod val="75000"/>
                  </a:schemeClr>
                </a:solidFill>
              </a:rPr>
              <a:t>The Values Wheel</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Flowchart: Summing Junction 6"/>
          <p:cNvSpPr/>
          <p:nvPr/>
        </p:nvSpPr>
        <p:spPr>
          <a:xfrm>
            <a:off x="3233651" y="1521229"/>
            <a:ext cx="5902036" cy="460525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611092" y="2127415"/>
            <a:ext cx="1620982" cy="646331"/>
          </a:xfrm>
          <a:prstGeom prst="rect">
            <a:avLst/>
          </a:prstGeom>
          <a:noFill/>
        </p:spPr>
        <p:txBody>
          <a:bodyPr wrap="square" rtlCol="0">
            <a:spAutoFit/>
          </a:bodyPr>
          <a:lstStyle/>
          <a:p>
            <a:r>
              <a:rPr lang="en-GB" sz="3600" dirty="0">
                <a:solidFill>
                  <a:schemeClr val="bg1"/>
                </a:solidFill>
              </a:rPr>
              <a:t>Health</a:t>
            </a:r>
          </a:p>
        </p:txBody>
      </p:sp>
      <p:sp>
        <p:nvSpPr>
          <p:cNvPr id="9" name="TextBox 8"/>
          <p:cNvSpPr txBox="1"/>
          <p:nvPr/>
        </p:nvSpPr>
        <p:spPr>
          <a:xfrm>
            <a:off x="3257859" y="3500688"/>
            <a:ext cx="2763296" cy="646331"/>
          </a:xfrm>
          <a:prstGeom prst="rect">
            <a:avLst/>
          </a:prstGeom>
          <a:noFill/>
        </p:spPr>
        <p:txBody>
          <a:bodyPr wrap="square" rtlCol="0">
            <a:spAutoFit/>
          </a:bodyPr>
          <a:lstStyle/>
          <a:p>
            <a:r>
              <a:rPr lang="en-GB" sz="3600" dirty="0">
                <a:solidFill>
                  <a:schemeClr val="bg1"/>
                </a:solidFill>
              </a:rPr>
              <a:t>Relationships</a:t>
            </a:r>
          </a:p>
        </p:txBody>
      </p:sp>
      <p:sp>
        <p:nvSpPr>
          <p:cNvPr id="10" name="TextBox 9"/>
          <p:cNvSpPr txBox="1"/>
          <p:nvPr/>
        </p:nvSpPr>
        <p:spPr>
          <a:xfrm>
            <a:off x="7232074" y="3474429"/>
            <a:ext cx="1620982" cy="646331"/>
          </a:xfrm>
          <a:prstGeom prst="rect">
            <a:avLst/>
          </a:prstGeom>
          <a:noFill/>
        </p:spPr>
        <p:txBody>
          <a:bodyPr wrap="square" rtlCol="0">
            <a:spAutoFit/>
          </a:bodyPr>
          <a:lstStyle/>
          <a:p>
            <a:r>
              <a:rPr lang="en-GB" sz="3600" dirty="0">
                <a:solidFill>
                  <a:schemeClr val="bg1"/>
                </a:solidFill>
              </a:rPr>
              <a:t>Leisure</a:t>
            </a:r>
          </a:p>
        </p:txBody>
      </p:sp>
      <p:sp>
        <p:nvSpPr>
          <p:cNvPr id="11" name="TextBox 10"/>
          <p:cNvSpPr txBox="1"/>
          <p:nvPr/>
        </p:nvSpPr>
        <p:spPr>
          <a:xfrm>
            <a:off x="5505432" y="4753205"/>
            <a:ext cx="1620982" cy="646331"/>
          </a:xfrm>
          <a:prstGeom prst="rect">
            <a:avLst/>
          </a:prstGeom>
          <a:noFill/>
        </p:spPr>
        <p:txBody>
          <a:bodyPr wrap="square" rtlCol="0">
            <a:spAutoFit/>
          </a:bodyPr>
          <a:lstStyle/>
          <a:p>
            <a:pPr algn="ctr"/>
            <a:r>
              <a:rPr lang="en-GB" sz="3600" dirty="0">
                <a:solidFill>
                  <a:schemeClr val="bg1"/>
                </a:solidFill>
              </a:rPr>
              <a:t>Work</a:t>
            </a:r>
          </a:p>
        </p:txBody>
      </p:sp>
    </p:spTree>
    <p:extLst>
      <p:ext uri="{BB962C8B-B14F-4D97-AF65-F5344CB8AC3E}">
        <p14:creationId xmlns:p14="http://schemas.microsoft.com/office/powerpoint/2010/main" val="64001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03702" y="425931"/>
            <a:ext cx="6751093" cy="643933"/>
          </a:xfrm>
        </p:spPr>
        <p:txBody>
          <a:bodyPr>
            <a:normAutofit/>
          </a:bodyPr>
          <a:lstStyle/>
          <a:p>
            <a:r>
              <a:rPr lang="en-GB" sz="4000" dirty="0">
                <a:solidFill>
                  <a:schemeClr val="accent1">
                    <a:lumMod val="75000"/>
                  </a:schemeClr>
                </a:solidFill>
              </a:rPr>
              <a:t>The Values Wheel</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Flowchart: Summing Junction 6"/>
          <p:cNvSpPr/>
          <p:nvPr/>
        </p:nvSpPr>
        <p:spPr>
          <a:xfrm>
            <a:off x="3233651" y="1521229"/>
            <a:ext cx="5902036" cy="460525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611092" y="2127415"/>
            <a:ext cx="1620982" cy="646331"/>
          </a:xfrm>
          <a:prstGeom prst="rect">
            <a:avLst/>
          </a:prstGeom>
          <a:noFill/>
        </p:spPr>
        <p:txBody>
          <a:bodyPr wrap="square" rtlCol="0">
            <a:spAutoFit/>
          </a:bodyPr>
          <a:lstStyle/>
          <a:p>
            <a:r>
              <a:rPr lang="en-GB" sz="3600" dirty="0">
                <a:solidFill>
                  <a:schemeClr val="bg1"/>
                </a:solidFill>
              </a:rPr>
              <a:t>Health</a:t>
            </a:r>
          </a:p>
        </p:txBody>
      </p:sp>
      <p:sp>
        <p:nvSpPr>
          <p:cNvPr id="9" name="TextBox 8"/>
          <p:cNvSpPr txBox="1"/>
          <p:nvPr/>
        </p:nvSpPr>
        <p:spPr>
          <a:xfrm>
            <a:off x="3257859" y="3500688"/>
            <a:ext cx="2763296" cy="646331"/>
          </a:xfrm>
          <a:prstGeom prst="rect">
            <a:avLst/>
          </a:prstGeom>
          <a:noFill/>
        </p:spPr>
        <p:txBody>
          <a:bodyPr wrap="square" rtlCol="0">
            <a:spAutoFit/>
          </a:bodyPr>
          <a:lstStyle/>
          <a:p>
            <a:r>
              <a:rPr lang="en-GB" sz="3600" dirty="0">
                <a:solidFill>
                  <a:schemeClr val="bg1"/>
                </a:solidFill>
              </a:rPr>
              <a:t>Relationships</a:t>
            </a:r>
          </a:p>
        </p:txBody>
      </p:sp>
      <p:sp>
        <p:nvSpPr>
          <p:cNvPr id="10" name="TextBox 9"/>
          <p:cNvSpPr txBox="1"/>
          <p:nvPr/>
        </p:nvSpPr>
        <p:spPr>
          <a:xfrm>
            <a:off x="7232074" y="3474429"/>
            <a:ext cx="1620982" cy="646331"/>
          </a:xfrm>
          <a:prstGeom prst="rect">
            <a:avLst/>
          </a:prstGeom>
          <a:noFill/>
        </p:spPr>
        <p:txBody>
          <a:bodyPr wrap="square" rtlCol="0">
            <a:spAutoFit/>
          </a:bodyPr>
          <a:lstStyle/>
          <a:p>
            <a:r>
              <a:rPr lang="en-GB" sz="3600" dirty="0">
                <a:solidFill>
                  <a:schemeClr val="bg1"/>
                </a:solidFill>
              </a:rPr>
              <a:t>Leisure</a:t>
            </a:r>
          </a:p>
        </p:txBody>
      </p:sp>
      <p:sp>
        <p:nvSpPr>
          <p:cNvPr id="11" name="TextBox 10"/>
          <p:cNvSpPr txBox="1"/>
          <p:nvPr/>
        </p:nvSpPr>
        <p:spPr>
          <a:xfrm>
            <a:off x="5505432" y="4753205"/>
            <a:ext cx="1620982" cy="646331"/>
          </a:xfrm>
          <a:prstGeom prst="rect">
            <a:avLst/>
          </a:prstGeom>
          <a:noFill/>
        </p:spPr>
        <p:txBody>
          <a:bodyPr wrap="square" rtlCol="0">
            <a:spAutoFit/>
          </a:bodyPr>
          <a:lstStyle/>
          <a:p>
            <a:pPr algn="ctr"/>
            <a:r>
              <a:rPr lang="en-GB" sz="3600" dirty="0">
                <a:solidFill>
                  <a:schemeClr val="bg1"/>
                </a:solidFill>
              </a:rPr>
              <a:t>Work</a:t>
            </a:r>
          </a:p>
        </p:txBody>
      </p:sp>
      <p:sp>
        <p:nvSpPr>
          <p:cNvPr id="3" name="Multiply 2"/>
          <p:cNvSpPr/>
          <p:nvPr/>
        </p:nvSpPr>
        <p:spPr>
          <a:xfrm>
            <a:off x="5611092" y="5399536"/>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Multiply 11"/>
          <p:cNvSpPr/>
          <p:nvPr/>
        </p:nvSpPr>
        <p:spPr>
          <a:xfrm>
            <a:off x="6169689" y="5311028"/>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Multiply 12"/>
          <p:cNvSpPr/>
          <p:nvPr/>
        </p:nvSpPr>
        <p:spPr>
          <a:xfrm>
            <a:off x="5910395" y="4120760"/>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Multiply 13"/>
          <p:cNvSpPr/>
          <p:nvPr/>
        </p:nvSpPr>
        <p:spPr>
          <a:xfrm>
            <a:off x="9380521" y="3574430"/>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Multiply 14"/>
          <p:cNvSpPr/>
          <p:nvPr/>
        </p:nvSpPr>
        <p:spPr>
          <a:xfrm>
            <a:off x="7768291" y="1360314"/>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Multiply 15"/>
          <p:cNvSpPr/>
          <p:nvPr/>
        </p:nvSpPr>
        <p:spPr>
          <a:xfrm>
            <a:off x="4205782" y="3075584"/>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45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29001" y="438742"/>
            <a:ext cx="6751093" cy="643933"/>
          </a:xfrm>
        </p:spPr>
        <p:txBody>
          <a:bodyPr>
            <a:normAutofit/>
          </a:bodyPr>
          <a:lstStyle/>
          <a:p>
            <a:r>
              <a:rPr lang="en-GB" sz="4000" dirty="0">
                <a:solidFill>
                  <a:schemeClr val="accent1">
                    <a:lumMod val="75000"/>
                  </a:schemeClr>
                </a:solidFill>
              </a:rPr>
              <a:t>A more detailed look</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pic>
        <p:nvPicPr>
          <p:cNvPr id="3" name="Picture 2"/>
          <p:cNvPicPr>
            <a:picLocks noChangeAspect="1"/>
          </p:cNvPicPr>
          <p:nvPr/>
        </p:nvPicPr>
        <p:blipFill rotWithShape="1">
          <a:blip r:embed="rId5"/>
          <a:srcRect l="35263" t="38499" r="36403" b="30468"/>
          <a:stretch/>
        </p:blipFill>
        <p:spPr>
          <a:xfrm>
            <a:off x="2326105" y="1360314"/>
            <a:ext cx="7598295" cy="4681303"/>
          </a:xfrm>
          <a:prstGeom prst="rect">
            <a:avLst/>
          </a:prstGeom>
        </p:spPr>
      </p:pic>
      <p:sp>
        <p:nvSpPr>
          <p:cNvPr id="7" name="TextBox 6">
            <a:extLst>
              <a:ext uri="{FF2B5EF4-FFF2-40B4-BE49-F238E27FC236}">
                <a16:creationId xmlns:a16="http://schemas.microsoft.com/office/drawing/2014/main" id="{F25E93C7-3710-49AF-A5C2-693B6B6A95F7}"/>
              </a:ext>
            </a:extLst>
          </p:cNvPr>
          <p:cNvSpPr txBox="1"/>
          <p:nvPr/>
        </p:nvSpPr>
        <p:spPr>
          <a:xfrm>
            <a:off x="312234" y="6187720"/>
            <a:ext cx="7666035" cy="646331"/>
          </a:xfrm>
          <a:prstGeom prst="rect">
            <a:avLst/>
          </a:prstGeom>
          <a:noFill/>
        </p:spPr>
        <p:txBody>
          <a:bodyPr wrap="square" rtlCol="0">
            <a:spAutoFit/>
          </a:bodyPr>
          <a:lstStyle/>
          <a:p>
            <a:r>
              <a:rPr lang="en-GB" dirty="0">
                <a:hlinkClick r:id="rId6"/>
              </a:rPr>
              <a:t>1.-Introduction-to-BA-for-depression-revised-2021.pdf  - sourced from: (slam-iapt.nhs.uk)</a:t>
            </a:r>
            <a:endParaRPr lang="en-GB" dirty="0"/>
          </a:p>
        </p:txBody>
      </p:sp>
    </p:spTree>
    <p:extLst>
      <p:ext uri="{BB962C8B-B14F-4D97-AF65-F5344CB8AC3E}">
        <p14:creationId xmlns:p14="http://schemas.microsoft.com/office/powerpoint/2010/main" val="150069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880875" y="1555301"/>
            <a:ext cx="6751093" cy="643933"/>
          </a:xfrm>
        </p:spPr>
        <p:txBody>
          <a:bodyPr>
            <a:normAutofit fontScale="90000"/>
          </a:bodyPr>
          <a:lstStyle/>
          <a:p>
            <a:r>
              <a:rPr lang="en-GB" sz="4000" dirty="0">
                <a:solidFill>
                  <a:schemeClr val="accent1">
                    <a:lumMod val="75000"/>
                  </a:schemeClr>
                </a:solidFill>
              </a:rPr>
              <a:t>Exercise</a:t>
            </a:r>
            <a:br>
              <a:rPr lang="en-GB" sz="4000" dirty="0">
                <a:solidFill>
                  <a:schemeClr val="accent1">
                    <a:lumMod val="75000"/>
                  </a:schemeClr>
                </a:solidFill>
              </a:rPr>
            </a:br>
            <a:br>
              <a:rPr lang="en-GB" sz="4000" dirty="0">
                <a:solidFill>
                  <a:schemeClr val="accent1">
                    <a:lumMod val="75000"/>
                  </a:schemeClr>
                </a:solidFill>
              </a:rPr>
            </a:br>
            <a:r>
              <a:rPr lang="en-GB" sz="4000" dirty="0">
                <a:solidFill>
                  <a:schemeClr val="accent1">
                    <a:lumMod val="75000"/>
                  </a:schemeClr>
                </a:solidFill>
              </a:rPr>
              <a:t>A values assessment</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extBox 4"/>
          <p:cNvSpPr txBox="1"/>
          <p:nvPr/>
        </p:nvSpPr>
        <p:spPr>
          <a:xfrm>
            <a:off x="978568" y="2711116"/>
            <a:ext cx="10619874"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On our handouts, you have a range of different values</a:t>
            </a:r>
          </a:p>
          <a:p>
            <a:pPr marL="285750" indent="-285750">
              <a:buFont typeface="Arial" panose="020B0604020202020204" pitchFamily="34" charset="0"/>
              <a:buChar char="•"/>
            </a:pPr>
            <a:r>
              <a:rPr lang="en-GB" sz="2800" dirty="0"/>
              <a:t>Each value has a ‘price’</a:t>
            </a:r>
          </a:p>
          <a:p>
            <a:pPr marL="285750" indent="-285750">
              <a:buFont typeface="Arial" panose="020B0604020202020204" pitchFamily="34" charset="0"/>
              <a:buChar char="•"/>
            </a:pPr>
            <a:r>
              <a:rPr lang="en-GB" sz="2800" dirty="0"/>
              <a:t>You have £100 to spend </a:t>
            </a:r>
          </a:p>
          <a:p>
            <a:pPr marL="285750" indent="-285750">
              <a:buFont typeface="Arial" panose="020B0604020202020204" pitchFamily="34" charset="0"/>
              <a:buChar char="•"/>
            </a:pPr>
            <a:r>
              <a:rPr lang="en-GB" sz="2800" dirty="0"/>
              <a:t>Choose which values you would ‘buy’ to help us establish what is important to you</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Exercised adapted from: </a:t>
            </a:r>
            <a:r>
              <a:rPr lang="en-GB" sz="2800" dirty="0">
                <a:hlinkClick r:id="rId5"/>
              </a:rPr>
              <a:t>anxietyhappens.com</a:t>
            </a:r>
            <a:endParaRPr lang="en-GB" sz="2800" dirty="0"/>
          </a:p>
        </p:txBody>
      </p:sp>
    </p:spTree>
    <p:extLst>
      <p:ext uri="{BB962C8B-B14F-4D97-AF65-F5344CB8AC3E}">
        <p14:creationId xmlns:p14="http://schemas.microsoft.com/office/powerpoint/2010/main" val="268172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880875" y="1555301"/>
            <a:ext cx="6751093" cy="643933"/>
          </a:xfrm>
        </p:spPr>
        <p:txBody>
          <a:bodyPr>
            <a:normAutofit fontScale="90000"/>
          </a:bodyPr>
          <a:lstStyle/>
          <a:p>
            <a:r>
              <a:rPr lang="en-GB" sz="4000" dirty="0">
                <a:solidFill>
                  <a:schemeClr val="accent1">
                    <a:lumMod val="75000"/>
                  </a:schemeClr>
                </a:solidFill>
              </a:rPr>
              <a:t>Exercise</a:t>
            </a:r>
            <a:br>
              <a:rPr lang="en-GB" sz="4000" dirty="0">
                <a:solidFill>
                  <a:schemeClr val="accent1">
                    <a:lumMod val="75000"/>
                  </a:schemeClr>
                </a:solidFill>
              </a:rPr>
            </a:br>
            <a:br>
              <a:rPr lang="en-GB" sz="4000" dirty="0">
                <a:solidFill>
                  <a:schemeClr val="accent1">
                    <a:lumMod val="75000"/>
                  </a:schemeClr>
                </a:solidFill>
              </a:rPr>
            </a:br>
            <a:r>
              <a:rPr lang="en-GB" sz="4000" dirty="0">
                <a:solidFill>
                  <a:schemeClr val="accent1">
                    <a:lumMod val="75000"/>
                  </a:schemeClr>
                </a:solidFill>
              </a:rPr>
              <a:t>A values assessment</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extBox 4"/>
          <p:cNvSpPr txBox="1"/>
          <p:nvPr/>
        </p:nvSpPr>
        <p:spPr>
          <a:xfrm>
            <a:off x="978568" y="2711116"/>
            <a:ext cx="10619874"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Feedback</a:t>
            </a:r>
          </a:p>
          <a:p>
            <a:pPr marL="285750" indent="-285750">
              <a:buFont typeface="Arial" panose="020B0604020202020204" pitchFamily="34" charset="0"/>
              <a:buChar char="•"/>
            </a:pPr>
            <a:r>
              <a:rPr lang="en-GB" sz="2800" dirty="0"/>
              <a:t>Any more values come to mind?</a:t>
            </a:r>
          </a:p>
        </p:txBody>
      </p:sp>
    </p:spTree>
    <p:extLst>
      <p:ext uri="{BB962C8B-B14F-4D97-AF65-F5344CB8AC3E}">
        <p14:creationId xmlns:p14="http://schemas.microsoft.com/office/powerpoint/2010/main" val="224691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8" name="Title 1">
            <a:extLst>
              <a:ext uri="{FF2B5EF4-FFF2-40B4-BE49-F238E27FC236}">
                <a16:creationId xmlns:a16="http://schemas.microsoft.com/office/drawing/2014/main" id="{F3922ED8-F17D-44D9-BAD2-E0D5601014FA}"/>
              </a:ext>
            </a:extLst>
          </p:cNvPr>
          <p:cNvSpPr>
            <a:spLocks noGrp="1"/>
          </p:cNvSpPr>
          <p:nvPr>
            <p:ph type="ctrTitle"/>
          </p:nvPr>
        </p:nvSpPr>
        <p:spPr>
          <a:xfrm>
            <a:off x="2880875" y="1082675"/>
            <a:ext cx="6751093" cy="643933"/>
          </a:xfrm>
        </p:spPr>
        <p:txBody>
          <a:bodyPr>
            <a:normAutofit/>
          </a:bodyPr>
          <a:lstStyle/>
          <a:p>
            <a:r>
              <a:rPr lang="en-GB" sz="4000" dirty="0">
                <a:solidFill>
                  <a:schemeClr val="accent1">
                    <a:lumMod val="75000"/>
                  </a:schemeClr>
                </a:solidFill>
              </a:rPr>
              <a:t>3 pillars to consider</a:t>
            </a:r>
          </a:p>
        </p:txBody>
      </p:sp>
      <p:sp>
        <p:nvSpPr>
          <p:cNvPr id="3" name="Flowchart: Punched Tape 2"/>
          <p:cNvSpPr/>
          <p:nvPr/>
        </p:nvSpPr>
        <p:spPr>
          <a:xfrm>
            <a:off x="513347" y="2775285"/>
            <a:ext cx="3336758" cy="239027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Enjoyment</a:t>
            </a:r>
          </a:p>
        </p:txBody>
      </p:sp>
      <p:sp>
        <p:nvSpPr>
          <p:cNvPr id="9" name="Flowchart: Punched Tape 8"/>
          <p:cNvSpPr/>
          <p:nvPr/>
        </p:nvSpPr>
        <p:spPr>
          <a:xfrm>
            <a:off x="4443662" y="2775285"/>
            <a:ext cx="3336758" cy="239027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Achievement</a:t>
            </a:r>
          </a:p>
        </p:txBody>
      </p:sp>
      <p:sp>
        <p:nvSpPr>
          <p:cNvPr id="10" name="Flowchart: Punched Tape 9"/>
          <p:cNvSpPr/>
          <p:nvPr/>
        </p:nvSpPr>
        <p:spPr>
          <a:xfrm>
            <a:off x="8339679" y="2662990"/>
            <a:ext cx="3336758" cy="239027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Importance</a:t>
            </a:r>
          </a:p>
        </p:txBody>
      </p:sp>
    </p:spTree>
    <p:extLst>
      <p:ext uri="{BB962C8B-B14F-4D97-AF65-F5344CB8AC3E}">
        <p14:creationId xmlns:p14="http://schemas.microsoft.com/office/powerpoint/2010/main" val="255026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8" name="Title 1">
            <a:extLst>
              <a:ext uri="{FF2B5EF4-FFF2-40B4-BE49-F238E27FC236}">
                <a16:creationId xmlns:a16="http://schemas.microsoft.com/office/drawing/2014/main" id="{F3922ED8-F17D-44D9-BAD2-E0D5601014FA}"/>
              </a:ext>
            </a:extLst>
          </p:cNvPr>
          <p:cNvSpPr>
            <a:spLocks noGrp="1"/>
          </p:cNvSpPr>
          <p:nvPr>
            <p:ph type="ctrTitle"/>
          </p:nvPr>
        </p:nvSpPr>
        <p:spPr>
          <a:xfrm>
            <a:off x="2880875" y="1082675"/>
            <a:ext cx="6751093" cy="643933"/>
          </a:xfrm>
        </p:spPr>
        <p:txBody>
          <a:bodyPr>
            <a:normAutofit/>
          </a:bodyPr>
          <a:lstStyle/>
          <a:p>
            <a:r>
              <a:rPr lang="en-GB" sz="4000" dirty="0">
                <a:solidFill>
                  <a:schemeClr val="accent1">
                    <a:lumMod val="75000"/>
                  </a:schemeClr>
                </a:solidFill>
              </a:rPr>
              <a:t>Values                Behaviour</a:t>
            </a:r>
          </a:p>
        </p:txBody>
      </p:sp>
      <p:sp>
        <p:nvSpPr>
          <p:cNvPr id="2" name="Left-Right Arrow 1"/>
          <p:cNvSpPr/>
          <p:nvPr/>
        </p:nvSpPr>
        <p:spPr>
          <a:xfrm>
            <a:off x="5534526" y="1159915"/>
            <a:ext cx="964218" cy="4894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71919" y="2069431"/>
            <a:ext cx="9689431"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a:t>In order to ‘live’ within our values, we need to operationalise them into behaviour i.e. something we can do</a:t>
            </a:r>
          </a:p>
          <a:p>
            <a:pPr marL="285750" indent="-285750">
              <a:buFont typeface="Arial" panose="020B0604020202020204" pitchFamily="34" charset="0"/>
              <a:buChar char="•"/>
            </a:pPr>
            <a:r>
              <a:rPr lang="en-GB" sz="2400" dirty="0"/>
              <a:t>There may be values based activity that we can do every day</a:t>
            </a:r>
          </a:p>
          <a:p>
            <a:pPr marL="285750" indent="-285750">
              <a:buFont typeface="Arial" panose="020B0604020202020204" pitchFamily="34" charset="0"/>
              <a:buChar char="•"/>
            </a:pPr>
            <a:r>
              <a:rPr lang="en-GB" sz="2400" dirty="0"/>
              <a:t>Some values may be much more spaced out than that, and that’s ok</a:t>
            </a:r>
          </a:p>
          <a:p>
            <a:pPr marL="285750" indent="-285750">
              <a:buFont typeface="Arial" panose="020B0604020202020204" pitchFamily="34" charset="0"/>
              <a:buChar char="•"/>
            </a:pPr>
            <a:r>
              <a:rPr lang="en-GB" sz="2400" dirty="0"/>
              <a:t>Values aren’t simply things we ‘enjoy’, they are things that are important, and/or necessary to reach to our goals – if they make us feel accomplished or achieved they are valued and have meaning</a:t>
            </a:r>
          </a:p>
          <a:p>
            <a:pPr marL="285750" indent="-285750">
              <a:buFont typeface="Arial" panose="020B0604020202020204" pitchFamily="34" charset="0"/>
              <a:buChar char="•"/>
            </a:pPr>
            <a:r>
              <a:rPr lang="en-GB" sz="2400" dirty="0"/>
              <a:t>There is also value and meaning in feeling ‘safe’ and ‘content’ – they may be activities that do not specifically bring on joy, but which you feel relaxed and not wanting/pursuing more. The ability to ‘be’</a:t>
            </a:r>
          </a:p>
          <a:p>
            <a:endParaRPr lang="en-GB" dirty="0"/>
          </a:p>
        </p:txBody>
      </p:sp>
    </p:spTree>
    <p:extLst>
      <p:ext uri="{BB962C8B-B14F-4D97-AF65-F5344CB8AC3E}">
        <p14:creationId xmlns:p14="http://schemas.microsoft.com/office/powerpoint/2010/main" val="131747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F3922ED8-F17D-44D9-BAD2-E0D5601014FA}"/>
              </a:ext>
            </a:extLst>
          </p:cNvPr>
          <p:cNvSpPr>
            <a:spLocks noGrp="1"/>
          </p:cNvSpPr>
          <p:nvPr>
            <p:ph type="ctrTitle"/>
          </p:nvPr>
        </p:nvSpPr>
        <p:spPr>
          <a:xfrm>
            <a:off x="2848791" y="837948"/>
            <a:ext cx="6751093" cy="643933"/>
          </a:xfrm>
        </p:spPr>
        <p:txBody>
          <a:bodyPr>
            <a:normAutofit fontScale="90000"/>
          </a:bodyPr>
          <a:lstStyle/>
          <a:p>
            <a:r>
              <a:rPr lang="en-GB" sz="4000" dirty="0">
                <a:solidFill>
                  <a:schemeClr val="accent1">
                    <a:lumMod val="75000"/>
                  </a:schemeClr>
                </a:solidFill>
              </a:rPr>
              <a:t>Values                Behaviour</a:t>
            </a:r>
            <a:br>
              <a:rPr lang="en-GB" sz="4000" dirty="0">
                <a:solidFill>
                  <a:schemeClr val="accent1">
                    <a:lumMod val="75000"/>
                  </a:schemeClr>
                </a:solidFill>
              </a:rPr>
            </a:br>
            <a:r>
              <a:rPr lang="en-GB" sz="4000" dirty="0">
                <a:solidFill>
                  <a:schemeClr val="accent1">
                    <a:lumMod val="75000"/>
                  </a:schemeClr>
                </a:solidFill>
              </a:rPr>
              <a:t>Exercise </a:t>
            </a:r>
          </a:p>
        </p:txBody>
      </p:sp>
      <p:sp>
        <p:nvSpPr>
          <p:cNvPr id="8" name="Left-Right Arrow 7"/>
          <p:cNvSpPr/>
          <p:nvPr/>
        </p:nvSpPr>
        <p:spPr>
          <a:xfrm>
            <a:off x="5479225" y="389558"/>
            <a:ext cx="964218" cy="4894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756910643"/>
              </p:ext>
            </p:extLst>
          </p:nvPr>
        </p:nvGraphicFramePr>
        <p:xfrm>
          <a:off x="732589" y="1490344"/>
          <a:ext cx="10721476" cy="4876800"/>
        </p:xfrm>
        <a:graphic>
          <a:graphicData uri="http://schemas.openxmlformats.org/drawingml/2006/table">
            <a:tbl>
              <a:tblPr firstRow="1" bandRow="1">
                <a:tableStyleId>{5C22544A-7EE6-4342-B048-85BDC9FD1C3A}</a:tableStyleId>
              </a:tblPr>
              <a:tblGrid>
                <a:gridCol w="3229811">
                  <a:extLst>
                    <a:ext uri="{9D8B030D-6E8A-4147-A177-3AD203B41FA5}">
                      <a16:colId xmlns:a16="http://schemas.microsoft.com/office/drawing/2014/main" val="1304951933"/>
                    </a:ext>
                  </a:extLst>
                </a:gridCol>
                <a:gridCol w="3625516">
                  <a:extLst>
                    <a:ext uri="{9D8B030D-6E8A-4147-A177-3AD203B41FA5}">
                      <a16:colId xmlns:a16="http://schemas.microsoft.com/office/drawing/2014/main" val="3357717824"/>
                    </a:ext>
                  </a:extLst>
                </a:gridCol>
                <a:gridCol w="1684421">
                  <a:extLst>
                    <a:ext uri="{9D8B030D-6E8A-4147-A177-3AD203B41FA5}">
                      <a16:colId xmlns:a16="http://schemas.microsoft.com/office/drawing/2014/main" val="4186946916"/>
                    </a:ext>
                  </a:extLst>
                </a:gridCol>
                <a:gridCol w="2181728">
                  <a:extLst>
                    <a:ext uri="{9D8B030D-6E8A-4147-A177-3AD203B41FA5}">
                      <a16:colId xmlns:a16="http://schemas.microsoft.com/office/drawing/2014/main" val="843579051"/>
                    </a:ext>
                  </a:extLst>
                </a:gridCol>
              </a:tblGrid>
              <a:tr h="521944">
                <a:tc>
                  <a:txBody>
                    <a:bodyPr/>
                    <a:lstStyle/>
                    <a:p>
                      <a:pPr algn="ctr"/>
                      <a:r>
                        <a:rPr lang="en-GB" sz="3200" dirty="0"/>
                        <a:t>Value</a:t>
                      </a:r>
                    </a:p>
                  </a:txBody>
                  <a:tcPr/>
                </a:tc>
                <a:tc>
                  <a:txBody>
                    <a:bodyPr/>
                    <a:lstStyle/>
                    <a:p>
                      <a:pPr algn="ctr"/>
                      <a:r>
                        <a:rPr lang="en-GB" sz="3200" dirty="0"/>
                        <a:t>Behaviour</a:t>
                      </a:r>
                    </a:p>
                  </a:txBody>
                  <a:tcPr/>
                </a:tc>
                <a:tc>
                  <a:txBody>
                    <a:bodyPr/>
                    <a:lstStyle/>
                    <a:p>
                      <a:pPr algn="ctr"/>
                      <a:r>
                        <a:rPr lang="en-GB" sz="3200" dirty="0"/>
                        <a:t>Pillar</a:t>
                      </a:r>
                    </a:p>
                  </a:txBody>
                  <a:tcPr/>
                </a:tc>
                <a:tc>
                  <a:txBody>
                    <a:bodyPr/>
                    <a:lstStyle/>
                    <a:p>
                      <a:pPr algn="ctr"/>
                      <a:r>
                        <a:rPr lang="en-GB" sz="3200" dirty="0"/>
                        <a:t>How often</a:t>
                      </a:r>
                    </a:p>
                  </a:txBody>
                  <a:tcPr/>
                </a:tc>
                <a:extLst>
                  <a:ext uri="{0D108BD9-81ED-4DB2-BD59-A6C34878D82A}">
                    <a16:rowId xmlns:a16="http://schemas.microsoft.com/office/drawing/2014/main" val="182465086"/>
                  </a:ext>
                </a:extLst>
              </a:tr>
              <a:tr h="576886">
                <a:tc>
                  <a:txBody>
                    <a:bodyPr/>
                    <a:lstStyle/>
                    <a:p>
                      <a:r>
                        <a:rPr lang="en-GB" dirty="0"/>
                        <a:t>Health – being physically fit</a:t>
                      </a:r>
                    </a:p>
                  </a:txBody>
                  <a:tcPr/>
                </a:tc>
                <a:tc>
                  <a:txBody>
                    <a:bodyPr/>
                    <a:lstStyle/>
                    <a:p>
                      <a:r>
                        <a:rPr lang="en-GB" dirty="0"/>
                        <a:t>Running with music on or podcast</a:t>
                      </a:r>
                    </a:p>
                  </a:txBody>
                  <a:tcPr/>
                </a:tc>
                <a:tc>
                  <a:txBody>
                    <a:bodyPr/>
                    <a:lstStyle/>
                    <a:p>
                      <a:r>
                        <a:rPr lang="en-GB" dirty="0"/>
                        <a:t>Important</a:t>
                      </a:r>
                    </a:p>
                    <a:p>
                      <a:r>
                        <a:rPr lang="en-GB" dirty="0"/>
                        <a:t>Enjoyment</a:t>
                      </a:r>
                    </a:p>
                  </a:txBody>
                  <a:tcPr/>
                </a:tc>
                <a:tc>
                  <a:txBody>
                    <a:bodyPr/>
                    <a:lstStyle/>
                    <a:p>
                      <a:r>
                        <a:rPr lang="en-GB" dirty="0"/>
                        <a:t>1-2 times per week</a:t>
                      </a:r>
                    </a:p>
                  </a:txBody>
                  <a:tcPr/>
                </a:tc>
                <a:extLst>
                  <a:ext uri="{0D108BD9-81ED-4DB2-BD59-A6C34878D82A}">
                    <a16:rowId xmlns:a16="http://schemas.microsoft.com/office/drawing/2014/main" val="289604935"/>
                  </a:ext>
                </a:extLst>
              </a:tr>
              <a:tr h="1071359">
                <a:tc>
                  <a:txBody>
                    <a:bodyPr/>
                    <a:lstStyle/>
                    <a:p>
                      <a:r>
                        <a:rPr lang="en-GB" dirty="0"/>
                        <a:t>Connected to loved ones</a:t>
                      </a:r>
                    </a:p>
                  </a:txBody>
                  <a:tcPr/>
                </a:tc>
                <a:tc>
                  <a:txBody>
                    <a:bodyPr/>
                    <a:lstStyle/>
                    <a:p>
                      <a:r>
                        <a:rPr lang="en-GB" dirty="0"/>
                        <a:t>Phone loved</a:t>
                      </a:r>
                      <a:r>
                        <a:rPr lang="en-GB" baseline="0" dirty="0"/>
                        <a:t> one (grandparent, parent)</a:t>
                      </a:r>
                    </a:p>
                    <a:p>
                      <a:r>
                        <a:rPr lang="en-GB" baseline="0" dirty="0"/>
                        <a:t>Go out for a family meal</a:t>
                      </a:r>
                    </a:p>
                    <a:p>
                      <a:endParaRPr lang="en-GB" dirty="0"/>
                    </a:p>
                  </a:txBody>
                  <a:tcPr/>
                </a:tc>
                <a:tc>
                  <a:txBody>
                    <a:bodyPr/>
                    <a:lstStyle/>
                    <a:p>
                      <a:r>
                        <a:rPr lang="en-GB" dirty="0"/>
                        <a:t>Important</a:t>
                      </a:r>
                    </a:p>
                  </a:txBody>
                  <a:tcPr/>
                </a:tc>
                <a:tc>
                  <a:txBody>
                    <a:bodyPr/>
                    <a:lstStyle/>
                    <a:p>
                      <a:r>
                        <a:rPr lang="en-GB" dirty="0"/>
                        <a:t>2</a:t>
                      </a:r>
                      <a:r>
                        <a:rPr lang="en-GB" baseline="0" dirty="0"/>
                        <a:t> times per week</a:t>
                      </a:r>
                    </a:p>
                    <a:p>
                      <a:endParaRPr lang="en-GB" baseline="0" dirty="0"/>
                    </a:p>
                    <a:p>
                      <a:r>
                        <a:rPr lang="en-GB" baseline="0" dirty="0"/>
                        <a:t>1nce every quarter</a:t>
                      </a:r>
                      <a:endParaRPr lang="en-GB" dirty="0"/>
                    </a:p>
                  </a:txBody>
                  <a:tcPr/>
                </a:tc>
                <a:extLst>
                  <a:ext uri="{0D108BD9-81ED-4DB2-BD59-A6C34878D82A}">
                    <a16:rowId xmlns:a16="http://schemas.microsoft.com/office/drawing/2014/main" val="3086673068"/>
                  </a:ext>
                </a:extLst>
              </a:tr>
              <a:tr h="576886">
                <a:tc>
                  <a:txBody>
                    <a:bodyPr/>
                    <a:lstStyle/>
                    <a:p>
                      <a:r>
                        <a:rPr lang="en-GB" dirty="0"/>
                        <a:t>Religion/faith</a:t>
                      </a:r>
                    </a:p>
                  </a:txBody>
                  <a:tcPr/>
                </a:tc>
                <a:tc>
                  <a:txBody>
                    <a:bodyPr/>
                    <a:lstStyle/>
                    <a:p>
                      <a:r>
                        <a:rPr lang="en-GB" dirty="0"/>
                        <a:t>Prey</a:t>
                      </a:r>
                    </a:p>
                    <a:p>
                      <a:r>
                        <a:rPr lang="en-GB" dirty="0"/>
                        <a:t>Attend</a:t>
                      </a:r>
                      <a:r>
                        <a:rPr lang="en-GB" baseline="0" dirty="0"/>
                        <a:t> religious ceremony</a:t>
                      </a:r>
                      <a:endParaRPr lang="en-GB" dirty="0"/>
                    </a:p>
                  </a:txBody>
                  <a:tcPr/>
                </a:tc>
                <a:tc>
                  <a:txBody>
                    <a:bodyPr/>
                    <a:lstStyle/>
                    <a:p>
                      <a:r>
                        <a:rPr lang="en-GB" dirty="0"/>
                        <a:t>Important</a:t>
                      </a:r>
                    </a:p>
                    <a:p>
                      <a:r>
                        <a:rPr lang="en-GB" dirty="0"/>
                        <a:t>Enjoyment</a:t>
                      </a:r>
                    </a:p>
                  </a:txBody>
                  <a:tcPr/>
                </a:tc>
                <a:tc>
                  <a:txBody>
                    <a:bodyPr/>
                    <a:lstStyle/>
                    <a:p>
                      <a:r>
                        <a:rPr lang="en-GB" dirty="0"/>
                        <a:t>1nce per day</a:t>
                      </a:r>
                    </a:p>
                    <a:p>
                      <a:r>
                        <a:rPr lang="en-GB" dirty="0"/>
                        <a:t>1nce per week</a:t>
                      </a:r>
                    </a:p>
                  </a:txBody>
                  <a:tcPr/>
                </a:tc>
                <a:extLst>
                  <a:ext uri="{0D108BD9-81ED-4DB2-BD59-A6C34878D82A}">
                    <a16:rowId xmlns:a16="http://schemas.microsoft.com/office/drawing/2014/main" val="621602593"/>
                  </a:ext>
                </a:extLst>
              </a:tr>
              <a:tr h="1071359">
                <a:tc>
                  <a:txBody>
                    <a:bodyPr/>
                    <a:lstStyle/>
                    <a:p>
                      <a:r>
                        <a:rPr lang="en-GB" dirty="0"/>
                        <a:t>Career </a:t>
                      </a:r>
                    </a:p>
                  </a:txBody>
                  <a:tcPr/>
                </a:tc>
                <a:tc>
                  <a:txBody>
                    <a:bodyPr/>
                    <a:lstStyle/>
                    <a:p>
                      <a:r>
                        <a:rPr lang="en-GB" dirty="0"/>
                        <a:t>Attend lectures</a:t>
                      </a:r>
                    </a:p>
                    <a:p>
                      <a:r>
                        <a:rPr lang="en-GB" dirty="0"/>
                        <a:t>Do research for my project</a:t>
                      </a:r>
                      <a:r>
                        <a:rPr lang="en-GB" baseline="0" dirty="0"/>
                        <a:t> (end goal: degree)</a:t>
                      </a:r>
                      <a:endParaRPr lang="en-GB" dirty="0"/>
                    </a:p>
                  </a:txBody>
                  <a:tcPr/>
                </a:tc>
                <a:tc>
                  <a:txBody>
                    <a:bodyPr/>
                    <a:lstStyle/>
                    <a:p>
                      <a:r>
                        <a:rPr lang="en-GB" dirty="0"/>
                        <a:t>Important</a:t>
                      </a:r>
                    </a:p>
                    <a:p>
                      <a:r>
                        <a:rPr lang="en-GB" dirty="0"/>
                        <a:t>Achievement</a:t>
                      </a:r>
                    </a:p>
                  </a:txBody>
                  <a:tcPr/>
                </a:tc>
                <a:tc>
                  <a:txBody>
                    <a:bodyPr/>
                    <a:lstStyle/>
                    <a:p>
                      <a:r>
                        <a:rPr lang="en-GB" dirty="0"/>
                        <a:t>When scheduled</a:t>
                      </a:r>
                    </a:p>
                    <a:p>
                      <a:endParaRPr lang="en-GB" dirty="0"/>
                    </a:p>
                    <a:p>
                      <a:r>
                        <a:rPr lang="en-GB" dirty="0"/>
                        <a:t>2 x per week for 4 hours</a:t>
                      </a:r>
                    </a:p>
                  </a:txBody>
                  <a:tcPr/>
                </a:tc>
                <a:extLst>
                  <a:ext uri="{0D108BD9-81ED-4DB2-BD59-A6C34878D82A}">
                    <a16:rowId xmlns:a16="http://schemas.microsoft.com/office/drawing/2014/main" val="2721531017"/>
                  </a:ext>
                </a:extLst>
              </a:tr>
              <a:tr h="576886">
                <a:tc>
                  <a:txBody>
                    <a:bodyPr/>
                    <a:lstStyle/>
                    <a:p>
                      <a:r>
                        <a:rPr lang="en-GB" dirty="0"/>
                        <a:t>Being a good friend</a:t>
                      </a:r>
                    </a:p>
                  </a:txBody>
                  <a:tcPr/>
                </a:tc>
                <a:tc>
                  <a:txBody>
                    <a:bodyPr/>
                    <a:lstStyle/>
                    <a:p>
                      <a:r>
                        <a:rPr lang="en-GB" dirty="0"/>
                        <a:t>Bring up in conversation how my friend is doing</a:t>
                      </a:r>
                    </a:p>
                  </a:txBody>
                  <a:tcPr/>
                </a:tc>
                <a:tc>
                  <a:txBody>
                    <a:bodyPr/>
                    <a:lstStyle/>
                    <a:p>
                      <a:r>
                        <a:rPr lang="en-GB" dirty="0"/>
                        <a:t>Achievement</a:t>
                      </a:r>
                    </a:p>
                  </a:txBody>
                  <a:tcPr/>
                </a:tc>
                <a:tc>
                  <a:txBody>
                    <a:bodyPr/>
                    <a:lstStyle/>
                    <a:p>
                      <a:r>
                        <a:rPr lang="en-GB" dirty="0"/>
                        <a:t>Every 2 weeks</a:t>
                      </a:r>
                    </a:p>
                  </a:txBody>
                  <a:tcPr/>
                </a:tc>
                <a:extLst>
                  <a:ext uri="{0D108BD9-81ED-4DB2-BD59-A6C34878D82A}">
                    <a16:rowId xmlns:a16="http://schemas.microsoft.com/office/drawing/2014/main" val="496835550"/>
                  </a:ext>
                </a:extLst>
              </a:tr>
            </a:tbl>
          </a:graphicData>
        </a:graphic>
      </p:graphicFrame>
    </p:spTree>
    <p:extLst>
      <p:ext uri="{BB962C8B-B14F-4D97-AF65-F5344CB8AC3E}">
        <p14:creationId xmlns:p14="http://schemas.microsoft.com/office/powerpoint/2010/main" val="348644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F3922ED8-F17D-44D9-BAD2-E0D5601014FA}"/>
              </a:ext>
            </a:extLst>
          </p:cNvPr>
          <p:cNvSpPr>
            <a:spLocks noGrp="1"/>
          </p:cNvSpPr>
          <p:nvPr>
            <p:ph type="ctrTitle"/>
          </p:nvPr>
        </p:nvSpPr>
        <p:spPr>
          <a:xfrm>
            <a:off x="2848791" y="837948"/>
            <a:ext cx="6751093" cy="643933"/>
          </a:xfrm>
        </p:spPr>
        <p:txBody>
          <a:bodyPr>
            <a:normAutofit fontScale="90000"/>
          </a:bodyPr>
          <a:lstStyle/>
          <a:p>
            <a:r>
              <a:rPr lang="en-GB" sz="4000" dirty="0">
                <a:solidFill>
                  <a:schemeClr val="accent1">
                    <a:lumMod val="75000"/>
                  </a:schemeClr>
                </a:solidFill>
              </a:rPr>
              <a:t>Values                Behaviour</a:t>
            </a:r>
            <a:br>
              <a:rPr lang="en-GB" sz="4000" dirty="0">
                <a:solidFill>
                  <a:schemeClr val="accent1">
                    <a:lumMod val="75000"/>
                  </a:schemeClr>
                </a:solidFill>
              </a:rPr>
            </a:br>
            <a:r>
              <a:rPr lang="en-GB" sz="4000" dirty="0">
                <a:solidFill>
                  <a:schemeClr val="accent1">
                    <a:lumMod val="75000"/>
                  </a:schemeClr>
                </a:solidFill>
              </a:rPr>
              <a:t>Exercise </a:t>
            </a:r>
          </a:p>
        </p:txBody>
      </p:sp>
      <p:sp>
        <p:nvSpPr>
          <p:cNvPr id="8" name="Left-Right Arrow 7"/>
          <p:cNvSpPr/>
          <p:nvPr/>
        </p:nvSpPr>
        <p:spPr>
          <a:xfrm>
            <a:off x="5479225" y="389558"/>
            <a:ext cx="964218" cy="4894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7873564"/>
              </p:ext>
            </p:extLst>
          </p:nvPr>
        </p:nvGraphicFramePr>
        <p:xfrm>
          <a:off x="732589" y="1490344"/>
          <a:ext cx="10721476" cy="4452496"/>
        </p:xfrm>
        <a:graphic>
          <a:graphicData uri="http://schemas.openxmlformats.org/drawingml/2006/table">
            <a:tbl>
              <a:tblPr firstRow="1" bandRow="1">
                <a:tableStyleId>{5C22544A-7EE6-4342-B048-85BDC9FD1C3A}</a:tableStyleId>
              </a:tblPr>
              <a:tblGrid>
                <a:gridCol w="3229811">
                  <a:extLst>
                    <a:ext uri="{9D8B030D-6E8A-4147-A177-3AD203B41FA5}">
                      <a16:colId xmlns:a16="http://schemas.microsoft.com/office/drawing/2014/main" val="1304951933"/>
                    </a:ext>
                  </a:extLst>
                </a:gridCol>
                <a:gridCol w="3625516">
                  <a:extLst>
                    <a:ext uri="{9D8B030D-6E8A-4147-A177-3AD203B41FA5}">
                      <a16:colId xmlns:a16="http://schemas.microsoft.com/office/drawing/2014/main" val="3357717824"/>
                    </a:ext>
                  </a:extLst>
                </a:gridCol>
                <a:gridCol w="1684421">
                  <a:extLst>
                    <a:ext uri="{9D8B030D-6E8A-4147-A177-3AD203B41FA5}">
                      <a16:colId xmlns:a16="http://schemas.microsoft.com/office/drawing/2014/main" val="4186946916"/>
                    </a:ext>
                  </a:extLst>
                </a:gridCol>
                <a:gridCol w="2181728">
                  <a:extLst>
                    <a:ext uri="{9D8B030D-6E8A-4147-A177-3AD203B41FA5}">
                      <a16:colId xmlns:a16="http://schemas.microsoft.com/office/drawing/2014/main" val="843579051"/>
                    </a:ext>
                  </a:extLst>
                </a:gridCol>
              </a:tblGrid>
              <a:tr h="521944">
                <a:tc>
                  <a:txBody>
                    <a:bodyPr/>
                    <a:lstStyle/>
                    <a:p>
                      <a:pPr algn="ctr"/>
                      <a:r>
                        <a:rPr lang="en-GB" sz="3200" dirty="0"/>
                        <a:t>Value</a:t>
                      </a:r>
                    </a:p>
                  </a:txBody>
                  <a:tcPr/>
                </a:tc>
                <a:tc>
                  <a:txBody>
                    <a:bodyPr/>
                    <a:lstStyle/>
                    <a:p>
                      <a:pPr algn="ctr"/>
                      <a:r>
                        <a:rPr lang="en-GB" sz="3200" dirty="0"/>
                        <a:t>Behaviour</a:t>
                      </a:r>
                    </a:p>
                  </a:txBody>
                  <a:tcPr/>
                </a:tc>
                <a:tc>
                  <a:txBody>
                    <a:bodyPr/>
                    <a:lstStyle/>
                    <a:p>
                      <a:pPr algn="ctr"/>
                      <a:r>
                        <a:rPr lang="en-GB" sz="3200" dirty="0"/>
                        <a:t>Pillar</a:t>
                      </a:r>
                    </a:p>
                  </a:txBody>
                  <a:tcPr/>
                </a:tc>
                <a:tc>
                  <a:txBody>
                    <a:bodyPr/>
                    <a:lstStyle/>
                    <a:p>
                      <a:pPr algn="ctr"/>
                      <a:r>
                        <a:rPr lang="en-GB" sz="3200" dirty="0"/>
                        <a:t>How often</a:t>
                      </a:r>
                    </a:p>
                  </a:txBody>
                  <a:tcPr/>
                </a:tc>
                <a:extLst>
                  <a:ext uri="{0D108BD9-81ED-4DB2-BD59-A6C34878D82A}">
                    <a16:rowId xmlns:a16="http://schemas.microsoft.com/office/drawing/2014/main" val="182465086"/>
                  </a:ext>
                </a:extLst>
              </a:tr>
              <a:tr h="57688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9604935"/>
                  </a:ext>
                </a:extLst>
              </a:tr>
              <a:tr h="107135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86673068"/>
                  </a:ext>
                </a:extLst>
              </a:tr>
              <a:tr h="57688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21602593"/>
                  </a:ext>
                </a:extLst>
              </a:tr>
              <a:tr h="107135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21531017"/>
                  </a:ext>
                </a:extLst>
              </a:tr>
              <a:tr h="57688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96835550"/>
                  </a:ext>
                </a:extLst>
              </a:tr>
            </a:tbl>
          </a:graphicData>
        </a:graphic>
      </p:graphicFrame>
    </p:spTree>
    <p:extLst>
      <p:ext uri="{BB962C8B-B14F-4D97-AF65-F5344CB8AC3E}">
        <p14:creationId xmlns:p14="http://schemas.microsoft.com/office/powerpoint/2010/main" val="176924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Housekeeping</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200" y="232260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Today’s workshop will run for 90 minutes and is designed to be interactive – we encourage participation </a:t>
            </a:r>
          </a:p>
          <a:p>
            <a:pPr marL="342900" indent="-342900" algn="l">
              <a:buFont typeface="Arial" panose="020B0604020202020204" pitchFamily="34" charset="0"/>
              <a:buChar char="•"/>
            </a:pPr>
            <a:r>
              <a:rPr lang="en-GB" dirty="0"/>
              <a:t>Confidentiality – you are not expected to share anything that you do not want to, however we do request that anything that is shared remains confidential and is not shared with any one else outside of the group</a:t>
            </a:r>
          </a:p>
          <a:p>
            <a:pPr marL="342900" indent="-342900" algn="l">
              <a:buFont typeface="Arial" panose="020B0604020202020204" pitchFamily="34" charset="0"/>
              <a:buChar char="•"/>
            </a:pPr>
            <a:r>
              <a:rPr lang="en-GB" dirty="0"/>
              <a:t>Please be respectful of other group members who may choose to share their experiences – maintain the confidentiality of the group</a:t>
            </a:r>
          </a:p>
        </p:txBody>
      </p:sp>
    </p:spTree>
    <p:extLst>
      <p:ext uri="{BB962C8B-B14F-4D97-AF65-F5344CB8AC3E}">
        <p14:creationId xmlns:p14="http://schemas.microsoft.com/office/powerpoint/2010/main" val="3725600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F3922ED8-F17D-44D9-BAD2-E0D5601014FA}"/>
              </a:ext>
            </a:extLst>
          </p:cNvPr>
          <p:cNvSpPr>
            <a:spLocks noGrp="1"/>
          </p:cNvSpPr>
          <p:nvPr>
            <p:ph type="ctrTitle"/>
          </p:nvPr>
        </p:nvSpPr>
        <p:spPr>
          <a:xfrm>
            <a:off x="2848791" y="837948"/>
            <a:ext cx="6751093" cy="643933"/>
          </a:xfrm>
        </p:spPr>
        <p:txBody>
          <a:bodyPr>
            <a:normAutofit fontScale="90000"/>
          </a:bodyPr>
          <a:lstStyle/>
          <a:p>
            <a:r>
              <a:rPr lang="en-GB" sz="4000" dirty="0">
                <a:solidFill>
                  <a:schemeClr val="accent1">
                    <a:lumMod val="75000"/>
                  </a:schemeClr>
                </a:solidFill>
              </a:rPr>
              <a:t>Values                Behaviour</a:t>
            </a:r>
            <a:br>
              <a:rPr lang="en-GB" sz="4000" dirty="0">
                <a:solidFill>
                  <a:schemeClr val="accent1">
                    <a:lumMod val="75000"/>
                  </a:schemeClr>
                </a:solidFill>
              </a:rPr>
            </a:br>
            <a:r>
              <a:rPr lang="en-GB" sz="4000" dirty="0">
                <a:solidFill>
                  <a:schemeClr val="accent1">
                    <a:lumMod val="75000"/>
                  </a:schemeClr>
                </a:solidFill>
              </a:rPr>
              <a:t>Exercise </a:t>
            </a:r>
          </a:p>
        </p:txBody>
      </p:sp>
      <p:sp>
        <p:nvSpPr>
          <p:cNvPr id="8" name="Left-Right Arrow 7"/>
          <p:cNvSpPr/>
          <p:nvPr/>
        </p:nvSpPr>
        <p:spPr>
          <a:xfrm>
            <a:off x="5479225" y="389558"/>
            <a:ext cx="964218" cy="4894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914400" y="2279109"/>
            <a:ext cx="10619874"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Feedback</a:t>
            </a:r>
          </a:p>
          <a:p>
            <a:pPr marL="285750" indent="-285750">
              <a:buFont typeface="Arial" panose="020B0604020202020204" pitchFamily="34" charset="0"/>
              <a:buChar char="•"/>
            </a:pPr>
            <a:r>
              <a:rPr lang="en-GB" sz="2800" dirty="0"/>
              <a:t>Any struggles operationalising values?</a:t>
            </a:r>
          </a:p>
          <a:p>
            <a:pPr marL="285750" indent="-285750">
              <a:buFont typeface="Arial" panose="020B0604020202020204" pitchFamily="34" charset="0"/>
              <a:buChar char="•"/>
            </a:pPr>
            <a:r>
              <a:rPr lang="en-GB" sz="2800" dirty="0"/>
              <a:t>Is a value identified new and/or appealing and your not sure what behaviour would align with it?</a:t>
            </a:r>
          </a:p>
        </p:txBody>
      </p:sp>
    </p:spTree>
    <p:extLst>
      <p:ext uri="{BB962C8B-B14F-4D97-AF65-F5344CB8AC3E}">
        <p14:creationId xmlns:p14="http://schemas.microsoft.com/office/powerpoint/2010/main" val="147664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03702" y="425931"/>
            <a:ext cx="6751093" cy="643933"/>
          </a:xfrm>
        </p:spPr>
        <p:txBody>
          <a:bodyPr>
            <a:normAutofit/>
          </a:bodyPr>
          <a:lstStyle/>
          <a:p>
            <a:r>
              <a:rPr lang="en-GB" sz="4000" dirty="0">
                <a:solidFill>
                  <a:schemeClr val="accent1">
                    <a:lumMod val="75000"/>
                  </a:schemeClr>
                </a:solidFill>
              </a:rPr>
              <a:t>The Values Wheel</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Flowchart: Summing Junction 6"/>
          <p:cNvSpPr/>
          <p:nvPr/>
        </p:nvSpPr>
        <p:spPr>
          <a:xfrm>
            <a:off x="3233651" y="1521229"/>
            <a:ext cx="5902036" cy="460525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611092" y="2127415"/>
            <a:ext cx="1620982" cy="646331"/>
          </a:xfrm>
          <a:prstGeom prst="rect">
            <a:avLst/>
          </a:prstGeom>
          <a:noFill/>
        </p:spPr>
        <p:txBody>
          <a:bodyPr wrap="square" rtlCol="0">
            <a:spAutoFit/>
          </a:bodyPr>
          <a:lstStyle/>
          <a:p>
            <a:r>
              <a:rPr lang="en-GB" sz="3600" dirty="0">
                <a:solidFill>
                  <a:schemeClr val="bg1"/>
                </a:solidFill>
              </a:rPr>
              <a:t>Health</a:t>
            </a:r>
          </a:p>
        </p:txBody>
      </p:sp>
      <p:sp>
        <p:nvSpPr>
          <p:cNvPr id="9" name="TextBox 8"/>
          <p:cNvSpPr txBox="1"/>
          <p:nvPr/>
        </p:nvSpPr>
        <p:spPr>
          <a:xfrm>
            <a:off x="3257859" y="3500688"/>
            <a:ext cx="2763296" cy="646331"/>
          </a:xfrm>
          <a:prstGeom prst="rect">
            <a:avLst/>
          </a:prstGeom>
          <a:noFill/>
        </p:spPr>
        <p:txBody>
          <a:bodyPr wrap="square" rtlCol="0">
            <a:spAutoFit/>
          </a:bodyPr>
          <a:lstStyle/>
          <a:p>
            <a:r>
              <a:rPr lang="en-GB" sz="3600" dirty="0">
                <a:solidFill>
                  <a:schemeClr val="bg1"/>
                </a:solidFill>
              </a:rPr>
              <a:t>Relationships</a:t>
            </a:r>
          </a:p>
        </p:txBody>
      </p:sp>
      <p:sp>
        <p:nvSpPr>
          <p:cNvPr id="10" name="TextBox 9"/>
          <p:cNvSpPr txBox="1"/>
          <p:nvPr/>
        </p:nvSpPr>
        <p:spPr>
          <a:xfrm>
            <a:off x="7232074" y="3474429"/>
            <a:ext cx="1620982" cy="646331"/>
          </a:xfrm>
          <a:prstGeom prst="rect">
            <a:avLst/>
          </a:prstGeom>
          <a:noFill/>
        </p:spPr>
        <p:txBody>
          <a:bodyPr wrap="square" rtlCol="0">
            <a:spAutoFit/>
          </a:bodyPr>
          <a:lstStyle/>
          <a:p>
            <a:r>
              <a:rPr lang="en-GB" sz="3600" dirty="0">
                <a:solidFill>
                  <a:schemeClr val="bg1"/>
                </a:solidFill>
              </a:rPr>
              <a:t>Leisure</a:t>
            </a:r>
          </a:p>
        </p:txBody>
      </p:sp>
      <p:sp>
        <p:nvSpPr>
          <p:cNvPr id="11" name="TextBox 10"/>
          <p:cNvSpPr txBox="1"/>
          <p:nvPr/>
        </p:nvSpPr>
        <p:spPr>
          <a:xfrm>
            <a:off x="5505432" y="4753205"/>
            <a:ext cx="1620982" cy="646331"/>
          </a:xfrm>
          <a:prstGeom prst="rect">
            <a:avLst/>
          </a:prstGeom>
          <a:noFill/>
        </p:spPr>
        <p:txBody>
          <a:bodyPr wrap="square" rtlCol="0">
            <a:spAutoFit/>
          </a:bodyPr>
          <a:lstStyle/>
          <a:p>
            <a:pPr algn="ctr"/>
            <a:r>
              <a:rPr lang="en-GB" sz="3600" dirty="0">
                <a:solidFill>
                  <a:schemeClr val="bg1"/>
                </a:solidFill>
              </a:rPr>
              <a:t>Work</a:t>
            </a:r>
          </a:p>
        </p:txBody>
      </p:sp>
      <p:sp>
        <p:nvSpPr>
          <p:cNvPr id="13" name="Multiply 12"/>
          <p:cNvSpPr/>
          <p:nvPr/>
        </p:nvSpPr>
        <p:spPr>
          <a:xfrm>
            <a:off x="6004974" y="4322700"/>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Multiply 13"/>
          <p:cNvSpPr/>
          <p:nvPr/>
        </p:nvSpPr>
        <p:spPr>
          <a:xfrm>
            <a:off x="7768291" y="3075584"/>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Multiply 14"/>
          <p:cNvSpPr/>
          <p:nvPr/>
        </p:nvSpPr>
        <p:spPr>
          <a:xfrm>
            <a:off x="5915865" y="1727835"/>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Multiply 15"/>
          <p:cNvSpPr/>
          <p:nvPr/>
        </p:nvSpPr>
        <p:spPr>
          <a:xfrm>
            <a:off x="4205782" y="3075584"/>
            <a:ext cx="548548" cy="49884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4665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40376" y="541337"/>
            <a:ext cx="6751093" cy="643933"/>
          </a:xfrm>
        </p:spPr>
        <p:txBody>
          <a:bodyPr>
            <a:normAutofit/>
          </a:bodyPr>
          <a:lstStyle/>
          <a:p>
            <a:r>
              <a:rPr lang="en-GB" sz="4000" dirty="0">
                <a:solidFill>
                  <a:schemeClr val="accent1">
                    <a:lumMod val="75000"/>
                  </a:schemeClr>
                </a:solidFill>
              </a:rPr>
              <a:t>Make Time</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8" name="TextBox 7"/>
          <p:cNvSpPr txBox="1"/>
          <p:nvPr/>
        </p:nvSpPr>
        <p:spPr>
          <a:xfrm>
            <a:off x="5611092" y="2127415"/>
            <a:ext cx="1620982" cy="646331"/>
          </a:xfrm>
          <a:prstGeom prst="rect">
            <a:avLst/>
          </a:prstGeom>
          <a:noFill/>
        </p:spPr>
        <p:txBody>
          <a:bodyPr wrap="square" rtlCol="0">
            <a:spAutoFit/>
          </a:bodyPr>
          <a:lstStyle/>
          <a:p>
            <a:r>
              <a:rPr lang="en-GB" sz="3600" dirty="0">
                <a:solidFill>
                  <a:schemeClr val="bg1"/>
                </a:solidFill>
              </a:rPr>
              <a:t>Health</a:t>
            </a:r>
          </a:p>
        </p:txBody>
      </p:sp>
      <p:sp>
        <p:nvSpPr>
          <p:cNvPr id="9" name="TextBox 8"/>
          <p:cNvSpPr txBox="1"/>
          <p:nvPr/>
        </p:nvSpPr>
        <p:spPr>
          <a:xfrm>
            <a:off x="3257859" y="3500688"/>
            <a:ext cx="2763296" cy="646331"/>
          </a:xfrm>
          <a:prstGeom prst="rect">
            <a:avLst/>
          </a:prstGeom>
          <a:noFill/>
        </p:spPr>
        <p:txBody>
          <a:bodyPr wrap="square" rtlCol="0">
            <a:spAutoFit/>
          </a:bodyPr>
          <a:lstStyle/>
          <a:p>
            <a:r>
              <a:rPr lang="en-GB" sz="3600" dirty="0">
                <a:solidFill>
                  <a:schemeClr val="bg1"/>
                </a:solidFill>
              </a:rPr>
              <a:t>Relationships</a:t>
            </a:r>
          </a:p>
        </p:txBody>
      </p:sp>
      <p:sp>
        <p:nvSpPr>
          <p:cNvPr id="10" name="TextBox 9"/>
          <p:cNvSpPr txBox="1"/>
          <p:nvPr/>
        </p:nvSpPr>
        <p:spPr>
          <a:xfrm>
            <a:off x="7232074" y="3474429"/>
            <a:ext cx="1620982" cy="646331"/>
          </a:xfrm>
          <a:prstGeom prst="rect">
            <a:avLst/>
          </a:prstGeom>
          <a:noFill/>
        </p:spPr>
        <p:txBody>
          <a:bodyPr wrap="square" rtlCol="0">
            <a:spAutoFit/>
          </a:bodyPr>
          <a:lstStyle/>
          <a:p>
            <a:r>
              <a:rPr lang="en-GB" sz="3600" dirty="0">
                <a:solidFill>
                  <a:schemeClr val="bg1"/>
                </a:solidFill>
              </a:rPr>
              <a:t>Leisure</a:t>
            </a:r>
          </a:p>
        </p:txBody>
      </p:sp>
      <p:sp>
        <p:nvSpPr>
          <p:cNvPr id="11" name="TextBox 10"/>
          <p:cNvSpPr txBox="1"/>
          <p:nvPr/>
        </p:nvSpPr>
        <p:spPr>
          <a:xfrm>
            <a:off x="5505432" y="4753205"/>
            <a:ext cx="1620982" cy="646331"/>
          </a:xfrm>
          <a:prstGeom prst="rect">
            <a:avLst/>
          </a:prstGeom>
          <a:noFill/>
        </p:spPr>
        <p:txBody>
          <a:bodyPr wrap="square" rtlCol="0">
            <a:spAutoFit/>
          </a:bodyPr>
          <a:lstStyle/>
          <a:p>
            <a:pPr algn="ctr"/>
            <a:r>
              <a:rPr lang="en-GB" sz="3600" dirty="0">
                <a:solidFill>
                  <a:schemeClr val="bg1"/>
                </a:solidFill>
              </a:rPr>
              <a:t>Work</a:t>
            </a:r>
          </a:p>
        </p:txBody>
      </p:sp>
      <p:sp>
        <p:nvSpPr>
          <p:cNvPr id="3" name="TextBox 2"/>
          <p:cNvSpPr txBox="1"/>
          <p:nvPr/>
        </p:nvSpPr>
        <p:spPr>
          <a:xfrm>
            <a:off x="850232" y="2005263"/>
            <a:ext cx="10555705"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We know that sometimes values based living falls out of sync.. Life can run away with us</a:t>
            </a:r>
          </a:p>
          <a:p>
            <a:pPr marL="285750" indent="-285750">
              <a:buFont typeface="Arial" panose="020B0604020202020204" pitchFamily="34" charset="0"/>
              <a:buChar char="•"/>
            </a:pPr>
            <a:r>
              <a:rPr lang="en-GB" sz="2400" dirty="0"/>
              <a:t>Lets notice when we are stuck, and consider what value can be incorporated into your life at that time to promote ‘positive affect’ and break the vicious cycle</a:t>
            </a:r>
          </a:p>
          <a:p>
            <a:pPr marL="285750" indent="-285750">
              <a:buFont typeface="Arial" panose="020B0604020202020204" pitchFamily="34" charset="0"/>
              <a:buChar char="•"/>
            </a:pPr>
            <a:r>
              <a:rPr lang="en-GB" sz="2400" dirty="0"/>
              <a:t>It takes discipline – we often say ‘I haven’t got any time to go for my run, I have to much to do!’ – this is the time your valued behaviours are </a:t>
            </a:r>
            <a:r>
              <a:rPr lang="en-GB" sz="2400" b="1" dirty="0"/>
              <a:t>more important than ever</a:t>
            </a:r>
          </a:p>
          <a:p>
            <a:pPr marL="285750" indent="-285750">
              <a:buFont typeface="Arial" panose="020B0604020202020204" pitchFamily="34" charset="0"/>
              <a:buChar char="•"/>
            </a:pPr>
            <a:r>
              <a:rPr lang="en-GB" sz="2400" dirty="0"/>
              <a:t>You can amend how ‘long’ you may do a value based behaviour for and how often</a:t>
            </a:r>
          </a:p>
        </p:txBody>
      </p:sp>
    </p:spTree>
    <p:extLst>
      <p:ext uri="{BB962C8B-B14F-4D97-AF65-F5344CB8AC3E}">
        <p14:creationId xmlns:p14="http://schemas.microsoft.com/office/powerpoint/2010/main" val="329458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828081" y="2788992"/>
            <a:ext cx="6751093" cy="643933"/>
          </a:xfrm>
        </p:spPr>
        <p:txBody>
          <a:bodyPr>
            <a:normAutofit/>
          </a:bodyPr>
          <a:lstStyle/>
          <a:p>
            <a:r>
              <a:rPr lang="en-GB" sz="4000" dirty="0">
                <a:solidFill>
                  <a:schemeClr val="accent1">
                    <a:lumMod val="75000"/>
                  </a:schemeClr>
                </a:solidFill>
              </a:rPr>
              <a:t>Summary</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8" name="TextBox 7"/>
          <p:cNvSpPr txBox="1"/>
          <p:nvPr/>
        </p:nvSpPr>
        <p:spPr>
          <a:xfrm>
            <a:off x="5611092" y="2127415"/>
            <a:ext cx="1620982" cy="646331"/>
          </a:xfrm>
          <a:prstGeom prst="rect">
            <a:avLst/>
          </a:prstGeom>
          <a:noFill/>
        </p:spPr>
        <p:txBody>
          <a:bodyPr wrap="square" rtlCol="0">
            <a:spAutoFit/>
          </a:bodyPr>
          <a:lstStyle/>
          <a:p>
            <a:r>
              <a:rPr lang="en-GB" sz="3600" dirty="0">
                <a:solidFill>
                  <a:schemeClr val="bg1"/>
                </a:solidFill>
              </a:rPr>
              <a:t>Health</a:t>
            </a:r>
          </a:p>
        </p:txBody>
      </p:sp>
      <p:sp>
        <p:nvSpPr>
          <p:cNvPr id="9" name="TextBox 8"/>
          <p:cNvSpPr txBox="1"/>
          <p:nvPr/>
        </p:nvSpPr>
        <p:spPr>
          <a:xfrm>
            <a:off x="3257859" y="3500688"/>
            <a:ext cx="2763296" cy="646331"/>
          </a:xfrm>
          <a:prstGeom prst="rect">
            <a:avLst/>
          </a:prstGeom>
          <a:noFill/>
        </p:spPr>
        <p:txBody>
          <a:bodyPr wrap="square" rtlCol="0">
            <a:spAutoFit/>
          </a:bodyPr>
          <a:lstStyle/>
          <a:p>
            <a:r>
              <a:rPr lang="en-GB" sz="3600" dirty="0">
                <a:solidFill>
                  <a:schemeClr val="bg1"/>
                </a:solidFill>
              </a:rPr>
              <a:t>Relationships</a:t>
            </a:r>
          </a:p>
        </p:txBody>
      </p:sp>
      <p:sp>
        <p:nvSpPr>
          <p:cNvPr id="10" name="TextBox 9"/>
          <p:cNvSpPr txBox="1"/>
          <p:nvPr/>
        </p:nvSpPr>
        <p:spPr>
          <a:xfrm>
            <a:off x="7232074" y="3474429"/>
            <a:ext cx="1620982" cy="646331"/>
          </a:xfrm>
          <a:prstGeom prst="rect">
            <a:avLst/>
          </a:prstGeom>
          <a:noFill/>
        </p:spPr>
        <p:txBody>
          <a:bodyPr wrap="square" rtlCol="0">
            <a:spAutoFit/>
          </a:bodyPr>
          <a:lstStyle/>
          <a:p>
            <a:r>
              <a:rPr lang="en-GB" sz="3600" dirty="0">
                <a:solidFill>
                  <a:schemeClr val="bg1"/>
                </a:solidFill>
              </a:rPr>
              <a:t>Leisure</a:t>
            </a:r>
          </a:p>
        </p:txBody>
      </p:sp>
      <p:sp>
        <p:nvSpPr>
          <p:cNvPr id="11" name="TextBox 10"/>
          <p:cNvSpPr txBox="1"/>
          <p:nvPr/>
        </p:nvSpPr>
        <p:spPr>
          <a:xfrm>
            <a:off x="5505432" y="4753205"/>
            <a:ext cx="1620982" cy="646331"/>
          </a:xfrm>
          <a:prstGeom prst="rect">
            <a:avLst/>
          </a:prstGeom>
          <a:noFill/>
        </p:spPr>
        <p:txBody>
          <a:bodyPr wrap="square" rtlCol="0">
            <a:spAutoFit/>
          </a:bodyPr>
          <a:lstStyle/>
          <a:p>
            <a:pPr algn="ctr"/>
            <a:r>
              <a:rPr lang="en-GB" sz="3600" dirty="0">
                <a:solidFill>
                  <a:schemeClr val="bg1"/>
                </a:solidFill>
              </a:rPr>
              <a:t>Work</a:t>
            </a:r>
          </a:p>
        </p:txBody>
      </p:sp>
    </p:spTree>
    <p:extLst>
      <p:ext uri="{BB962C8B-B14F-4D97-AF65-F5344CB8AC3E}">
        <p14:creationId xmlns:p14="http://schemas.microsoft.com/office/powerpoint/2010/main" val="165234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Subtitle 6">
            <a:extLst>
              <a:ext uri="{FF2B5EF4-FFF2-40B4-BE49-F238E27FC236}">
                <a16:creationId xmlns:a16="http://schemas.microsoft.com/office/drawing/2014/main" id="{1E54FD61-68FF-4445-9B65-022573B8CCDA}"/>
              </a:ext>
            </a:extLst>
          </p:cNvPr>
          <p:cNvSpPr>
            <a:spLocks noGrp="1"/>
          </p:cNvSpPr>
          <p:nvPr>
            <p:ph type="subTitle" idx="1"/>
          </p:nvPr>
        </p:nvSpPr>
        <p:spPr/>
        <p:txBody>
          <a:bodyPr/>
          <a:lstStyle/>
          <a:p>
            <a:endParaRPr lang="en-GB"/>
          </a:p>
        </p:txBody>
      </p:sp>
      <p:sp>
        <p:nvSpPr>
          <p:cNvPr id="9" name="Title 8">
            <a:extLst>
              <a:ext uri="{FF2B5EF4-FFF2-40B4-BE49-F238E27FC236}">
                <a16:creationId xmlns:a16="http://schemas.microsoft.com/office/drawing/2014/main" id="{CBBFA157-BACF-48B6-91BE-53C5DB0AEB75}"/>
              </a:ext>
            </a:extLst>
          </p:cNvPr>
          <p:cNvSpPr>
            <a:spLocks noGrp="1"/>
          </p:cNvSpPr>
          <p:nvPr>
            <p:ph type="ctrTitle"/>
          </p:nvPr>
        </p:nvSpPr>
        <p:spPr/>
        <p:txBody>
          <a:bodyPr/>
          <a:lstStyle/>
          <a:p>
            <a:endParaRPr lang="en-GB"/>
          </a:p>
        </p:txBody>
      </p:sp>
    </p:spTree>
    <p:extLst>
      <p:ext uri="{BB962C8B-B14F-4D97-AF65-F5344CB8AC3E}">
        <p14:creationId xmlns:p14="http://schemas.microsoft.com/office/powerpoint/2010/main" val="313025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9" name="Subtitle 8">
            <a:extLst>
              <a:ext uri="{FF2B5EF4-FFF2-40B4-BE49-F238E27FC236}">
                <a16:creationId xmlns:a16="http://schemas.microsoft.com/office/drawing/2014/main" id="{61ADBB2C-E959-4B6F-9294-5D7BD4C842A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91005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8" name="Title 7">
            <a:extLst>
              <a:ext uri="{FF2B5EF4-FFF2-40B4-BE49-F238E27FC236}">
                <a16:creationId xmlns:a16="http://schemas.microsoft.com/office/drawing/2014/main" id="{C951711C-2ECE-4933-A685-FBA2A5181225}"/>
              </a:ext>
            </a:extLst>
          </p:cNvPr>
          <p:cNvSpPr>
            <a:spLocks noGrp="1"/>
          </p:cNvSpPr>
          <p:nvPr>
            <p:ph type="ctrTitle"/>
          </p:nvPr>
        </p:nvSpPr>
        <p:spPr/>
        <p:txBody>
          <a:bodyPr/>
          <a:lstStyle/>
          <a:p>
            <a:endParaRPr lang="en-GB"/>
          </a:p>
        </p:txBody>
      </p:sp>
      <p:sp>
        <p:nvSpPr>
          <p:cNvPr id="10" name="Subtitle 9">
            <a:extLst>
              <a:ext uri="{FF2B5EF4-FFF2-40B4-BE49-F238E27FC236}">
                <a16:creationId xmlns:a16="http://schemas.microsoft.com/office/drawing/2014/main" id="{AD37DF2F-D6D1-4AEC-A385-622CCBF7190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9248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p:txBody>
          <a:bodyPr/>
          <a:lstStyle/>
          <a:p>
            <a:endParaRPr lang="en-GB"/>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2542036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p:txBody>
          <a:bodyPr/>
          <a:lstStyle/>
          <a:p>
            <a:endParaRPr lang="en-GB"/>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50831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p:txBody>
          <a:bodyPr/>
          <a:lstStyle/>
          <a:p>
            <a:endParaRPr lang="en-GB"/>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313445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Further Support</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200" y="232260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The workshops are designed to be skills-focussed, rather than problem-centred. However, if any of today’s discussion or exercises cause you to experience distress, or you feel you need further support, you may wish to pursue further help </a:t>
            </a:r>
          </a:p>
          <a:p>
            <a:pPr marL="342900" indent="-342900" algn="l">
              <a:buFont typeface="Arial" panose="020B0604020202020204" pitchFamily="34" charset="0"/>
              <a:buChar char="•"/>
            </a:pPr>
            <a:r>
              <a:rPr lang="en-GB" dirty="0"/>
              <a:t>Services:</a:t>
            </a:r>
          </a:p>
          <a:p>
            <a:pPr marL="800100" lvl="1" indent="-342900" algn="l">
              <a:buFont typeface="Arial" panose="020B0604020202020204" pitchFamily="34" charset="0"/>
              <a:buChar char="•"/>
            </a:pPr>
            <a:r>
              <a:rPr lang="en-GB" dirty="0"/>
              <a:t>Accessing the Student Health and Wellbeing Service</a:t>
            </a:r>
          </a:p>
          <a:p>
            <a:pPr marL="800100" lvl="1" indent="-342900" algn="l">
              <a:buFont typeface="Arial" panose="020B0604020202020204" pitchFamily="34" charset="0"/>
              <a:buChar char="•"/>
            </a:pPr>
            <a:r>
              <a:rPr lang="en-GB" dirty="0"/>
              <a:t>Listening services such as the Nightline and the Samaritans</a:t>
            </a:r>
          </a:p>
          <a:p>
            <a:pPr marL="800100" lvl="1" indent="-342900" algn="l">
              <a:buFont typeface="Arial" panose="020B0604020202020204" pitchFamily="34" charset="0"/>
              <a:buChar char="•"/>
            </a:pPr>
            <a:r>
              <a:rPr lang="en-GB" dirty="0"/>
              <a:t>Evidence based therapy through NHS IAPT services (GP referral or self referral)</a:t>
            </a:r>
          </a:p>
        </p:txBody>
      </p:sp>
    </p:spTree>
    <p:extLst>
      <p:ext uri="{BB962C8B-B14F-4D97-AF65-F5344CB8AC3E}">
        <p14:creationId xmlns:p14="http://schemas.microsoft.com/office/powerpoint/2010/main" val="57745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fontScale="90000"/>
          </a:bodyPr>
          <a:lstStyle/>
          <a:p>
            <a:r>
              <a:rPr lang="en-GB" sz="4000" dirty="0">
                <a:solidFill>
                  <a:schemeClr val="accent1">
                    <a:lumMod val="75000"/>
                  </a:schemeClr>
                </a:solidFill>
              </a:rPr>
              <a:t>Why this workshop for undergraduate students?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74568" y="19429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In our focus groups, undergraduate students reported to us they struggled to find a varied level of activity, particularly doing things that is important to them</a:t>
            </a:r>
          </a:p>
          <a:p>
            <a:pPr marL="342900" indent="-342900" algn="l">
              <a:buFont typeface="Arial" panose="020B0604020202020204" pitchFamily="34" charset="0"/>
              <a:buChar char="•"/>
            </a:pPr>
            <a:r>
              <a:rPr lang="en-GB" dirty="0"/>
              <a:t>‘student culture’</a:t>
            </a:r>
          </a:p>
          <a:p>
            <a:pPr marL="342900" indent="-342900" algn="l">
              <a:buFont typeface="Arial" panose="020B0604020202020204" pitchFamily="34" charset="0"/>
              <a:buChar char="•"/>
            </a:pPr>
            <a:r>
              <a:rPr lang="en-GB" dirty="0"/>
              <a:t>Stress of keeping on top of work, social life</a:t>
            </a:r>
          </a:p>
          <a:p>
            <a:pPr marL="342900" indent="-342900" algn="l">
              <a:buFont typeface="Arial" panose="020B0604020202020204" pitchFamily="34" charset="0"/>
              <a:buChar char="•"/>
            </a:pPr>
            <a:r>
              <a:rPr lang="en-GB" dirty="0"/>
              <a:t>‘lack of meaning’</a:t>
            </a:r>
          </a:p>
        </p:txBody>
      </p:sp>
    </p:spTree>
    <p:extLst>
      <p:ext uri="{BB962C8B-B14F-4D97-AF65-F5344CB8AC3E}">
        <p14:creationId xmlns:p14="http://schemas.microsoft.com/office/powerpoint/2010/main" val="72235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Goals for today</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74568" y="194292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Understand how we get caught in vicious cycles based on CBT principles</a:t>
            </a:r>
          </a:p>
          <a:p>
            <a:pPr marL="342900" indent="-342900" algn="l">
              <a:buFont typeface="Arial" panose="020B0604020202020204" pitchFamily="34" charset="0"/>
              <a:buChar char="•"/>
            </a:pPr>
            <a:r>
              <a:rPr lang="en-GB" dirty="0"/>
              <a:t>Understand what values based living is and why it is important to our wellbeing</a:t>
            </a:r>
          </a:p>
          <a:p>
            <a:pPr marL="342900" indent="-342900" algn="l">
              <a:buFont typeface="Arial" panose="020B0604020202020204" pitchFamily="34" charset="0"/>
              <a:buChar char="•"/>
            </a:pPr>
            <a:r>
              <a:rPr lang="en-GB" dirty="0"/>
              <a:t>Identify values and consider how you can live within your values</a:t>
            </a:r>
          </a:p>
        </p:txBody>
      </p:sp>
      <p:pic>
        <p:nvPicPr>
          <p:cNvPr id="2050" name="Picture 2" descr="Image result for values based li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313" y="3526076"/>
            <a:ext cx="2491372" cy="276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5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88906" y="2898832"/>
            <a:ext cx="6751093" cy="643933"/>
          </a:xfrm>
        </p:spPr>
        <p:txBody>
          <a:bodyPr>
            <a:normAutofit fontScale="90000"/>
          </a:bodyPr>
          <a:lstStyle/>
          <a:p>
            <a:r>
              <a:rPr lang="en-GB" sz="4000" dirty="0">
                <a:solidFill>
                  <a:schemeClr val="accent1">
                    <a:lumMod val="75000"/>
                  </a:schemeClr>
                </a:solidFill>
              </a:rPr>
              <a:t>Questionnaire</a:t>
            </a:r>
            <a:br>
              <a:rPr lang="en-GB" sz="4000" dirty="0">
                <a:solidFill>
                  <a:schemeClr val="accent1">
                    <a:lumMod val="75000"/>
                  </a:schemeClr>
                </a:solidFill>
              </a:rPr>
            </a:br>
            <a:br>
              <a:rPr lang="en-GB" sz="4000" dirty="0">
                <a:solidFill>
                  <a:schemeClr val="accent1">
                    <a:lumMod val="75000"/>
                  </a:schemeClr>
                </a:solidFill>
              </a:rPr>
            </a:br>
            <a:endParaRPr lang="en-GB" sz="4000" dirty="0">
              <a:solidFill>
                <a:schemeClr val="accent1">
                  <a:lumMod val="75000"/>
                </a:schemeClr>
              </a:solidFill>
            </a:endParaRP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171544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Subtitle 6">
            <a:extLst>
              <a:ext uri="{FF2B5EF4-FFF2-40B4-BE49-F238E27FC236}">
                <a16:creationId xmlns:a16="http://schemas.microsoft.com/office/drawing/2014/main" id="{963A04DF-A960-4865-BACE-B160DCAEF88D}"/>
              </a:ext>
            </a:extLst>
          </p:cNvPr>
          <p:cNvSpPr>
            <a:spLocks noGrp="1"/>
          </p:cNvSpPr>
          <p:nvPr>
            <p:ph type="subTitle" idx="1"/>
          </p:nvPr>
        </p:nvSpPr>
        <p:spPr>
          <a:xfrm>
            <a:off x="1524000" y="2038942"/>
            <a:ext cx="9144000" cy="3218858"/>
          </a:xfrm>
        </p:spPr>
        <p:txBody>
          <a:bodyPr>
            <a:normAutofit/>
          </a:bodyPr>
          <a:lstStyle/>
          <a:p>
            <a:pPr marL="342900" indent="-342900" algn="l">
              <a:buFont typeface="Arial" panose="020B0604020202020204" pitchFamily="34" charset="0"/>
              <a:buChar char="•"/>
            </a:pPr>
            <a:r>
              <a:rPr lang="en-GB" dirty="0"/>
              <a:t>Cognitive: refers to the thoughts you have about yourself, other people and the situations/events that take place around you. </a:t>
            </a:r>
          </a:p>
          <a:p>
            <a:pPr marL="342900" indent="-342900" algn="l">
              <a:buFont typeface="Arial" panose="020B0604020202020204" pitchFamily="34" charset="0"/>
              <a:buChar char="•"/>
            </a:pPr>
            <a:r>
              <a:rPr lang="en-GB" dirty="0"/>
              <a:t>Behavioural refers to what you do or don’t do because of how you are thinking or feeling</a:t>
            </a:r>
          </a:p>
          <a:p>
            <a:pPr marL="342900" indent="-342900" algn="l">
              <a:buFont typeface="Arial" panose="020B0604020202020204" pitchFamily="34" charset="0"/>
              <a:buChar char="•"/>
            </a:pPr>
            <a:r>
              <a:rPr lang="en-GB" dirty="0"/>
              <a:t>We will explore now how your thoughts, emotions and behaviours are interconnected and relate to situations/events you find yourself in. We call this the ‘vicious cycle’. </a:t>
            </a:r>
          </a:p>
        </p:txBody>
      </p:sp>
      <p:sp>
        <p:nvSpPr>
          <p:cNvPr id="8" name="Title 1">
            <a:extLst>
              <a:ext uri="{FF2B5EF4-FFF2-40B4-BE49-F238E27FC236}">
                <a16:creationId xmlns:a16="http://schemas.microsoft.com/office/drawing/2014/main" id="{4E63D394-9C7F-4A07-9622-97769817FE2E}"/>
              </a:ext>
            </a:extLst>
          </p:cNvPr>
          <p:cNvSpPr>
            <a:spLocks noGrp="1"/>
          </p:cNvSpPr>
          <p:nvPr>
            <p:ph type="ctrTitle"/>
          </p:nvPr>
        </p:nvSpPr>
        <p:spPr>
          <a:xfrm>
            <a:off x="2585788" y="956267"/>
            <a:ext cx="6751093" cy="643933"/>
          </a:xfrm>
        </p:spPr>
        <p:txBody>
          <a:bodyPr>
            <a:normAutofit/>
          </a:bodyPr>
          <a:lstStyle/>
          <a:p>
            <a:r>
              <a:rPr lang="en-GB" sz="4000" dirty="0">
                <a:solidFill>
                  <a:schemeClr val="accent1">
                    <a:lumMod val="75000"/>
                  </a:schemeClr>
                </a:solidFill>
              </a:rPr>
              <a:t>What is CBT</a:t>
            </a:r>
          </a:p>
        </p:txBody>
      </p:sp>
    </p:spTree>
    <p:extLst>
      <p:ext uri="{BB962C8B-B14F-4D97-AF65-F5344CB8AC3E}">
        <p14:creationId xmlns:p14="http://schemas.microsoft.com/office/powerpoint/2010/main" val="316287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928933B5-B4C8-4059-ABB7-B5FC8B44D7A6}"/>
              </a:ext>
            </a:extLst>
          </p:cNvPr>
          <p:cNvSpPr txBox="1">
            <a:spLocks/>
          </p:cNvSpPr>
          <p:nvPr/>
        </p:nvSpPr>
        <p:spPr>
          <a:xfrm>
            <a:off x="5579706" y="6457205"/>
            <a:ext cx="6612294" cy="40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t>Psychological Therapies Training and Research Clinic; School of Psychology</a:t>
            </a:r>
          </a:p>
        </p:txBody>
      </p:sp>
      <p:sp>
        <p:nvSpPr>
          <p:cNvPr id="11" name="TextBox 10">
            <a:extLst>
              <a:ext uri="{FF2B5EF4-FFF2-40B4-BE49-F238E27FC236}">
                <a16:creationId xmlns:a16="http://schemas.microsoft.com/office/drawing/2014/main" id="{27F82763-D481-4C03-A7C8-4EE9CE76387D}"/>
              </a:ext>
            </a:extLst>
          </p:cNvPr>
          <p:cNvSpPr txBox="1"/>
          <p:nvPr/>
        </p:nvSpPr>
        <p:spPr>
          <a:xfrm>
            <a:off x="4627982" y="2957737"/>
            <a:ext cx="1654343" cy="369332"/>
          </a:xfrm>
          <a:prstGeom prst="rect">
            <a:avLst/>
          </a:prstGeom>
          <a:noFill/>
          <a:ln w="34925">
            <a:solidFill>
              <a:schemeClr val="accent1"/>
            </a:solidFill>
          </a:ln>
        </p:spPr>
        <p:txBody>
          <a:bodyPr wrap="square" rtlCol="0">
            <a:spAutoFit/>
          </a:bodyPr>
          <a:lstStyle/>
          <a:p>
            <a:pPr algn="ctr"/>
            <a:r>
              <a:rPr lang="en-GB" dirty="0"/>
              <a:t>Thoughts</a:t>
            </a:r>
          </a:p>
        </p:txBody>
      </p:sp>
      <p:sp>
        <p:nvSpPr>
          <p:cNvPr id="13" name="TextBox 12">
            <a:extLst>
              <a:ext uri="{FF2B5EF4-FFF2-40B4-BE49-F238E27FC236}">
                <a16:creationId xmlns:a16="http://schemas.microsoft.com/office/drawing/2014/main" id="{F726A79E-274C-47F7-B425-414B353B3128}"/>
              </a:ext>
            </a:extLst>
          </p:cNvPr>
          <p:cNvSpPr txBox="1"/>
          <p:nvPr/>
        </p:nvSpPr>
        <p:spPr>
          <a:xfrm>
            <a:off x="6531429" y="4747736"/>
            <a:ext cx="1654343" cy="369332"/>
          </a:xfrm>
          <a:prstGeom prst="rect">
            <a:avLst/>
          </a:prstGeom>
          <a:noFill/>
          <a:ln w="34925">
            <a:solidFill>
              <a:srgbClr val="FFC000"/>
            </a:solidFill>
          </a:ln>
        </p:spPr>
        <p:txBody>
          <a:bodyPr wrap="square" rtlCol="0">
            <a:spAutoFit/>
          </a:bodyPr>
          <a:lstStyle/>
          <a:p>
            <a:pPr algn="ctr"/>
            <a:r>
              <a:rPr lang="en-GB" dirty="0"/>
              <a:t>Emotions</a:t>
            </a:r>
          </a:p>
        </p:txBody>
      </p:sp>
      <p:sp>
        <p:nvSpPr>
          <p:cNvPr id="15" name="TextBox 14">
            <a:extLst>
              <a:ext uri="{FF2B5EF4-FFF2-40B4-BE49-F238E27FC236}">
                <a16:creationId xmlns:a16="http://schemas.microsoft.com/office/drawing/2014/main" id="{284A85E8-4800-4FC7-BF6E-054086063B95}"/>
              </a:ext>
            </a:extLst>
          </p:cNvPr>
          <p:cNvSpPr txBox="1"/>
          <p:nvPr/>
        </p:nvSpPr>
        <p:spPr>
          <a:xfrm>
            <a:off x="2973639" y="4747736"/>
            <a:ext cx="1654343" cy="369332"/>
          </a:xfrm>
          <a:prstGeom prst="rect">
            <a:avLst/>
          </a:prstGeom>
          <a:noFill/>
          <a:ln w="34925">
            <a:solidFill>
              <a:srgbClr val="FF0000"/>
            </a:solidFill>
          </a:ln>
        </p:spPr>
        <p:txBody>
          <a:bodyPr wrap="square" rtlCol="0">
            <a:spAutoFit/>
          </a:bodyPr>
          <a:lstStyle/>
          <a:p>
            <a:pPr algn="ctr"/>
            <a:r>
              <a:rPr lang="en-GB" dirty="0"/>
              <a:t>Behaviour</a:t>
            </a:r>
          </a:p>
        </p:txBody>
      </p:sp>
      <p:cxnSp>
        <p:nvCxnSpPr>
          <p:cNvPr id="17" name="Straight Arrow Connector 16">
            <a:extLst>
              <a:ext uri="{FF2B5EF4-FFF2-40B4-BE49-F238E27FC236}">
                <a16:creationId xmlns:a16="http://schemas.microsoft.com/office/drawing/2014/main" id="{97B32AEE-892F-4526-B707-E9B864404FB6}"/>
              </a:ext>
            </a:extLst>
          </p:cNvPr>
          <p:cNvCxnSpPr/>
          <p:nvPr/>
        </p:nvCxnSpPr>
        <p:spPr>
          <a:xfrm>
            <a:off x="6531429" y="3476600"/>
            <a:ext cx="665042"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1D16BA0-D777-48E2-B25F-B9A10E343823}"/>
              </a:ext>
            </a:extLst>
          </p:cNvPr>
          <p:cNvCxnSpPr/>
          <p:nvPr/>
        </p:nvCxnSpPr>
        <p:spPr>
          <a:xfrm flipH="1">
            <a:off x="4845669" y="5117068"/>
            <a:ext cx="146807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CE6B51-3239-4956-A2C9-47FDBD99AC39}"/>
              </a:ext>
            </a:extLst>
          </p:cNvPr>
          <p:cNvCxnSpPr/>
          <p:nvPr/>
        </p:nvCxnSpPr>
        <p:spPr>
          <a:xfrm flipV="1">
            <a:off x="3521007" y="3476600"/>
            <a:ext cx="559605" cy="973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D27140E-C32E-4A62-8ED5-832A033D6C68}"/>
              </a:ext>
            </a:extLst>
          </p:cNvPr>
          <p:cNvSpPr txBox="1"/>
          <p:nvPr/>
        </p:nvSpPr>
        <p:spPr>
          <a:xfrm>
            <a:off x="6863950" y="1918861"/>
            <a:ext cx="1654343" cy="369332"/>
          </a:xfrm>
          <a:prstGeom prst="rect">
            <a:avLst/>
          </a:prstGeom>
          <a:noFill/>
          <a:ln w="34925">
            <a:solidFill>
              <a:srgbClr val="92D050"/>
            </a:solidFill>
          </a:ln>
        </p:spPr>
        <p:txBody>
          <a:bodyPr wrap="square" rtlCol="0">
            <a:spAutoFit/>
          </a:bodyPr>
          <a:lstStyle/>
          <a:p>
            <a:pPr algn="ctr"/>
            <a:r>
              <a:rPr lang="en-GB" dirty="0"/>
              <a:t>Trigger</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flipH="1">
            <a:off x="5618962" y="2357286"/>
            <a:ext cx="954076" cy="4058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4" name="Title 1">
            <a:extLst>
              <a:ext uri="{FF2B5EF4-FFF2-40B4-BE49-F238E27FC236}">
                <a16:creationId xmlns:a16="http://schemas.microsoft.com/office/drawing/2014/main" id="{46E00A24-ECD7-4150-85DD-8D9C3F7405A4}"/>
              </a:ext>
            </a:extLst>
          </p:cNvPr>
          <p:cNvSpPr txBox="1">
            <a:spLocks/>
          </p:cNvSpPr>
          <p:nvPr/>
        </p:nvSpPr>
        <p:spPr>
          <a:xfrm>
            <a:off x="2585788" y="956267"/>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1">
                    <a:lumMod val="75000"/>
                  </a:schemeClr>
                </a:solidFill>
              </a:rPr>
              <a:t>Vicious Cycle</a:t>
            </a:r>
          </a:p>
        </p:txBody>
      </p:sp>
    </p:spTree>
    <p:extLst>
      <p:ext uri="{BB962C8B-B14F-4D97-AF65-F5344CB8AC3E}">
        <p14:creationId xmlns:p14="http://schemas.microsoft.com/office/powerpoint/2010/main" val="19264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2012</Words>
  <Application>Microsoft Office PowerPoint</Application>
  <PresentationFormat>Widescreen</PresentationFormat>
  <Paragraphs>236</Paragraphs>
  <Slides>39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Mind Management Skills Workshops</vt:lpstr>
      <vt:lpstr>PTTRC Mind Management Workshops</vt:lpstr>
      <vt:lpstr>Housekeeping</vt:lpstr>
      <vt:lpstr>Further Support</vt:lpstr>
      <vt:lpstr>Why this workshop for undergraduate students?</vt:lpstr>
      <vt:lpstr>Goals for today</vt:lpstr>
      <vt:lpstr>Questionnaire  </vt:lpstr>
      <vt:lpstr>What is CBT</vt:lpstr>
      <vt:lpstr>PowerPoint Presentation</vt:lpstr>
      <vt:lpstr>PowerPoint Presentation</vt:lpstr>
      <vt:lpstr>PowerPoint Presentation</vt:lpstr>
      <vt:lpstr>Over to you</vt:lpstr>
      <vt:lpstr>The importance of our behaviours </vt:lpstr>
      <vt:lpstr>What do we mean by values?</vt:lpstr>
      <vt:lpstr>What do we mean by values?</vt:lpstr>
      <vt:lpstr>PowerPoint Presentation</vt:lpstr>
      <vt:lpstr>Exercise What is important to you?</vt:lpstr>
      <vt:lpstr>Exercise What is important to you?</vt:lpstr>
      <vt:lpstr>Behaviour Reinforcement   ‘The Trap in the Vicious Cycle’ </vt:lpstr>
      <vt:lpstr>Behaviour Reinforcement   ‘The Trap in the Vicious Cycle’ </vt:lpstr>
      <vt:lpstr>The Values Wheel</vt:lpstr>
      <vt:lpstr>The Values Wheel</vt:lpstr>
      <vt:lpstr>A more detailed look</vt:lpstr>
      <vt:lpstr>Exercise  A values assessment</vt:lpstr>
      <vt:lpstr>Exercise  A values assessment</vt:lpstr>
      <vt:lpstr>3 pillars to consider</vt:lpstr>
      <vt:lpstr>Values                Behaviour</vt:lpstr>
      <vt:lpstr>Values                Behaviour Exercise </vt:lpstr>
      <vt:lpstr>Values                Behaviour Exercise </vt:lpstr>
      <vt:lpstr>Values                Behaviour Exercise </vt:lpstr>
      <vt:lpstr>The Values Wheel</vt:lpstr>
      <vt:lpstr>Make Time</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Management Skills Workshops</dc:title>
  <dc:creator>Laura Stevenson</dc:creator>
  <cp:lastModifiedBy>Laura Stevenson</cp:lastModifiedBy>
  <cp:revision>37</cp:revision>
  <dcterms:created xsi:type="dcterms:W3CDTF">2020-10-08T15:28:21Z</dcterms:created>
  <dcterms:modified xsi:type="dcterms:W3CDTF">2022-03-18T16:24:02Z</dcterms:modified>
</cp:coreProperties>
</file>